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3" r:id="rId4"/>
    <p:sldId id="299" r:id="rId5"/>
    <p:sldId id="300" r:id="rId6"/>
    <p:sldId id="290" r:id="rId7"/>
    <p:sldId id="306" r:id="rId8"/>
    <p:sldId id="291" r:id="rId9"/>
    <p:sldId id="295" r:id="rId10"/>
    <p:sldId id="296" r:id="rId11"/>
    <p:sldId id="297" r:id="rId12"/>
    <p:sldId id="276" r:id="rId13"/>
    <p:sldId id="287" r:id="rId14"/>
    <p:sldId id="288" r:id="rId15"/>
    <p:sldId id="294" r:id="rId16"/>
    <p:sldId id="307" r:id="rId17"/>
    <p:sldId id="293" r:id="rId18"/>
    <p:sldId id="301" r:id="rId19"/>
    <p:sldId id="302" r:id="rId20"/>
    <p:sldId id="303" r:id="rId21"/>
    <p:sldId id="304" r:id="rId22"/>
    <p:sldId id="305" r:id="rId23"/>
  </p:sldIdLst>
  <p:sldSz cx="9144000" cy="5143500" type="screen16x9"/>
  <p:notesSz cx="6858000" cy="9144000"/>
  <p:custDataLst>
    <p:tags r:id="rId26"/>
  </p:custDataLst>
  <p:defaultTextStyle>
    <a:defPPr>
      <a:defRPr lang="en-US"/>
    </a:defPPr>
    <a:lvl1pPr marL="0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6C25C0-EB5E-42CD-8ED2-1F84CFFAD16C}">
          <p14:sldIdLst>
            <p14:sldId id="256"/>
            <p14:sldId id="258"/>
            <p14:sldId id="263"/>
            <p14:sldId id="299"/>
            <p14:sldId id="300"/>
            <p14:sldId id="290"/>
            <p14:sldId id="306"/>
            <p14:sldId id="291"/>
            <p14:sldId id="295"/>
            <p14:sldId id="296"/>
            <p14:sldId id="297"/>
            <p14:sldId id="276"/>
            <p14:sldId id="287"/>
            <p14:sldId id="288"/>
            <p14:sldId id="294"/>
            <p14:sldId id="307"/>
            <p14:sldId id="293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60" autoAdjust="0"/>
    <p:restoredTop sz="94629" autoAdjust="0"/>
  </p:normalViewPr>
  <p:slideViewPr>
    <p:cSldViewPr showGuides="1">
      <p:cViewPr varScale="1">
        <p:scale>
          <a:sx n="126" d="100"/>
          <a:sy n="126" d="100"/>
        </p:scale>
        <p:origin x="798" y="126"/>
      </p:cViewPr>
      <p:guideLst>
        <p:guide pos="3839"/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34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1/30/2016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1/30/2016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89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371600"/>
            <a:ext cx="6173808" cy="21717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3600450"/>
            <a:ext cx="617380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0"/>
            <a:ext cx="1143299" cy="42291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0"/>
            <a:ext cx="5544994" cy="42291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7" y="1885950"/>
            <a:ext cx="6520998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4057650"/>
            <a:ext cx="6517198" cy="4572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4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738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4002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3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428750"/>
            <a:ext cx="3315563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428750"/>
            <a:ext cx="3315564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1/30/2016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  <a:lvl2pPr marL="342897" indent="0">
              <a:buNone/>
              <a:defRPr sz="2100"/>
            </a:lvl2pPr>
            <a:lvl3pPr marL="685796" indent="0">
              <a:buNone/>
              <a:defRPr sz="1700"/>
            </a:lvl3pPr>
            <a:lvl4pPr marL="1028693" indent="0">
              <a:buNone/>
              <a:defRPr sz="1600"/>
            </a:lvl4pPr>
            <a:lvl5pPr marL="1371592" indent="0">
              <a:buNone/>
              <a:defRPr sz="1600"/>
            </a:lvl5pPr>
            <a:lvl6pPr marL="1714489" indent="0">
              <a:buNone/>
              <a:defRPr sz="1600"/>
            </a:lvl6pPr>
            <a:lvl7pPr marL="2057386" indent="0">
              <a:buNone/>
              <a:defRPr sz="1600"/>
            </a:lvl7pPr>
            <a:lvl8pPr marL="2400285" indent="0">
              <a:buNone/>
              <a:defRPr sz="1600"/>
            </a:lvl8pPr>
            <a:lvl9pPr marL="2743182" indent="0">
              <a:buNone/>
              <a:defRPr sz="16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1/30/2016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1028700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6852578" cy="3086100"/>
          </a:xfrm>
          <a:prstGeom prst="rect">
            <a:avLst/>
          </a:prstGeom>
        </p:spPr>
        <p:txBody>
          <a:bodyPr vert="horz" lIns="68579" tIns="34290" rIns="68579" bIns="3429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4800600"/>
            <a:ext cx="108732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1/30/2016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0"/>
            <a:ext cx="4916180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2800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877" indent="-167877" algn="l" defTabSz="685796" rtl="0" eaLnBrk="1" latinLnBrk="0" hangingPunct="1">
        <a:lnSpc>
          <a:spcPct val="90000"/>
        </a:lnSpc>
        <a:spcBef>
          <a:spcPts val="1351"/>
        </a:spcBef>
        <a:buClr>
          <a:schemeClr val="accent1"/>
        </a:buClr>
        <a:buSzPct val="100000"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1" indent="-173830" algn="l" defTabSz="685796" rtl="0" eaLnBrk="1" latinLnBrk="0" hangingPunct="1">
        <a:lnSpc>
          <a:spcPct val="90000"/>
        </a:lnSpc>
        <a:spcBef>
          <a:spcPts val="899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965" indent="-164305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933" indent="-130968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710" indent="-129777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49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551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52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153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азвание 1"/>
          <p:cNvSpPr>
            <a:spLocks noGrp="1"/>
          </p:cNvSpPr>
          <p:nvPr>
            <p:ph type="ctrTitle"/>
          </p:nvPr>
        </p:nvSpPr>
        <p:spPr>
          <a:xfrm>
            <a:off x="1371601" y="2717007"/>
            <a:ext cx="5867400" cy="91797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3100" dirty="0"/>
              <a:t>Проект </a:t>
            </a:r>
            <a:r>
              <a:rPr lang="en-US" altLang="ru-RU" sz="3100" dirty="0" err="1"/>
              <a:t>CanSat</a:t>
            </a:r>
            <a:r>
              <a:rPr lang="en-US" altLang="ru-RU" sz="3100" dirty="0"/>
              <a:t> </a:t>
            </a:r>
            <a:r>
              <a:rPr lang="ru-RU" altLang="ru-RU" sz="3100" dirty="0"/>
              <a:t>команды «</a:t>
            </a:r>
            <a:r>
              <a:rPr lang="en-US" altLang="ru-RU" sz="3100" dirty="0"/>
              <a:t>Granum</a:t>
            </a:r>
            <a:r>
              <a:rPr lang="ru-RU" altLang="ru-RU" sz="3100" dirty="0"/>
              <a:t>»</a:t>
            </a:r>
          </a:p>
        </p:txBody>
      </p:sp>
      <p:sp>
        <p:nvSpPr>
          <p:cNvPr id="1638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796906"/>
            <a:ext cx="6287304" cy="717947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ru-RU" altLang="ru-RU" dirty="0" err="1" smtClean="0">
                <a:solidFill>
                  <a:schemeClr val="tx1"/>
                </a:solidFill>
              </a:rPr>
              <a:t>Екимиани</a:t>
            </a:r>
            <a:r>
              <a:rPr lang="ru-RU" altLang="ru-RU" dirty="0" smtClean="0">
                <a:solidFill>
                  <a:schemeClr val="tx1"/>
                </a:solidFill>
              </a:rPr>
              <a:t> д., </a:t>
            </a:r>
            <a:r>
              <a:rPr lang="ru-RU" altLang="ru-RU" dirty="0" err="1" smtClean="0">
                <a:solidFill>
                  <a:schemeClr val="tx1"/>
                </a:solidFill>
              </a:rPr>
              <a:t>елютин</a:t>
            </a:r>
            <a:r>
              <a:rPr lang="ru-RU" altLang="ru-RU" dirty="0" smtClean="0">
                <a:solidFill>
                  <a:schemeClr val="tx1"/>
                </a:solidFill>
              </a:rPr>
              <a:t> к., </a:t>
            </a:r>
            <a:r>
              <a:rPr lang="ru-RU" altLang="ru-RU" dirty="0" err="1" smtClean="0">
                <a:solidFill>
                  <a:schemeClr val="tx1"/>
                </a:solidFill>
              </a:rPr>
              <a:t>журавлёва</a:t>
            </a:r>
            <a:r>
              <a:rPr lang="ru-RU" altLang="ru-RU" dirty="0" smtClean="0">
                <a:solidFill>
                  <a:schemeClr val="tx1"/>
                </a:solidFill>
              </a:rPr>
              <a:t> и., </a:t>
            </a:r>
            <a:r>
              <a:rPr lang="ru-RU" altLang="ru-RU" dirty="0" err="1" smtClean="0">
                <a:solidFill>
                  <a:schemeClr val="tx1"/>
                </a:solidFill>
              </a:rPr>
              <a:t>немирова</a:t>
            </a:r>
            <a:r>
              <a:rPr lang="ru-RU" altLang="ru-RU" dirty="0" smtClean="0">
                <a:solidFill>
                  <a:schemeClr val="tx1"/>
                </a:solidFill>
              </a:rPr>
              <a:t> к.,</a:t>
            </a:r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kumimoji="0" lang="ru-RU" altLang="ru-RU" dirty="0" err="1" smtClean="0">
                <a:solidFill>
                  <a:schemeClr val="tx1"/>
                </a:solidFill>
              </a:rPr>
              <a:t>Хрисанова</a:t>
            </a:r>
            <a:r>
              <a:rPr kumimoji="0" lang="ru-RU" altLang="ru-RU" dirty="0" smtClean="0">
                <a:solidFill>
                  <a:schemeClr val="tx1"/>
                </a:solidFill>
              </a:rPr>
              <a:t> а.</a:t>
            </a:r>
          </a:p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Куратор: </a:t>
            </a:r>
            <a:r>
              <a:rPr lang="ru-RU" altLang="ru-RU" dirty="0" err="1" smtClean="0">
                <a:solidFill>
                  <a:schemeClr val="tx1"/>
                </a:solidFill>
              </a:rPr>
              <a:t>прокопьев</a:t>
            </a:r>
            <a:r>
              <a:rPr lang="ru-RU" altLang="ru-RU" dirty="0" smtClean="0">
                <a:solidFill>
                  <a:schemeClr val="tx1"/>
                </a:solidFill>
              </a:rPr>
              <a:t> в.</a:t>
            </a:r>
            <a:endParaRPr kumimoji="0" lang="ru-RU" altLang="ru-RU" dirty="0" smtClean="0">
              <a:solidFill>
                <a:schemeClr val="tx1"/>
              </a:solidFill>
            </a:endParaRPr>
          </a:p>
        </p:txBody>
      </p:sp>
      <p:pic>
        <p:nvPicPr>
          <p:cNvPr id="4" name="Изображение 3" descr="logo_rsc_energia_1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95250"/>
            <a:ext cx="3840948" cy="14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3350"/>
            <a:ext cx="7559938" cy="583286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Аэродинамический расчет парашюта</a:t>
            </a:r>
            <a:endParaRPr lang="ru-R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41960" y="1690351"/>
                <a:ext cx="3672408" cy="276139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3200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sz="3200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sz="32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𝑚𝑔</m:t>
                        </m:r>
                      </m:num>
                      <m:den>
                        <m:r>
                          <a:rPr lang="en-US" sz="32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𝑝𝐶𝑥</m:t>
                        </m:r>
                        <m:sSup>
                          <m:sSupPr>
                            <m:ctrlPr>
                              <a:rPr lang="en-US" sz="3200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200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3200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 0.07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2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32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 smtClean="0">
                    <a:solidFill>
                      <a:srgbClr val="000000"/>
                    </a:solidFill>
                  </a:rPr>
                  <a:t>.</a:t>
                </a:r>
                <a:endParaRPr lang="en-US" sz="1800" dirty="0" smtClean="0">
                  <a:solidFill>
                    <a:srgbClr val="000000"/>
                  </a:solidFill>
                </a:endParaRPr>
              </a:p>
              <a:p>
                <a:endParaRPr lang="en-US" sz="1800" dirty="0">
                  <a:solidFill>
                    <a:srgbClr val="000000"/>
                  </a:solidFill>
                </a:endParaRPr>
              </a:p>
              <a:p>
                <a:r>
                  <a:rPr lang="ru-RU" sz="1800" dirty="0" smtClean="0">
                    <a:solidFill>
                      <a:srgbClr val="000000"/>
                    </a:solidFill>
                  </a:rPr>
                  <a:t>Где: </a:t>
                </a: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m= 350</a:t>
                </a:r>
                <a:r>
                  <a:rPr lang="ru-RU" sz="1800" dirty="0" smtClean="0">
                    <a:solidFill>
                      <a:srgbClr val="000000"/>
                    </a:solidFill>
                  </a:rPr>
                  <a:t>г</a:t>
                </a:r>
                <a:endParaRPr lang="en-US" sz="1800" dirty="0" smtClean="0">
                  <a:solidFill>
                    <a:srgbClr val="000000"/>
                  </a:solidFill>
                </a:endParaRP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g=</a:t>
                </a:r>
                <a:r>
                  <a:rPr lang="ru-RU" sz="1800" dirty="0" smtClean="0">
                    <a:solidFill>
                      <a:srgbClr val="000000"/>
                    </a:solidFill>
                  </a:rPr>
                  <a:t> 9.81м/с2</a:t>
                </a:r>
                <a:endParaRPr lang="en-US" sz="1800" dirty="0" smtClean="0">
                  <a:solidFill>
                    <a:srgbClr val="000000"/>
                  </a:solidFill>
                </a:endParaRP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p=</a:t>
                </a:r>
                <a:r>
                  <a:rPr lang="ru-RU" sz="1800" dirty="0" smtClean="0">
                    <a:solidFill>
                      <a:srgbClr val="000000"/>
                    </a:solidFill>
                  </a:rPr>
                  <a:t> 1.2 кг/м3</a:t>
                </a:r>
                <a:endParaRPr lang="en-US" sz="1800" dirty="0" smtClean="0">
                  <a:solidFill>
                    <a:srgbClr val="000000"/>
                  </a:solidFill>
                </a:endParaRPr>
              </a:p>
              <a:p>
                <a:r>
                  <a:rPr lang="en-US" sz="1800" dirty="0" err="1" smtClean="0">
                    <a:solidFill>
                      <a:srgbClr val="000000"/>
                    </a:solidFill>
                  </a:rPr>
                  <a:t>Cx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=</a:t>
                </a:r>
                <a:r>
                  <a:rPr lang="ru-RU" sz="1800" dirty="0" smtClean="0">
                    <a:solidFill>
                      <a:srgbClr val="000000"/>
                    </a:solidFill>
                  </a:rPr>
                  <a:t> 1.3</a:t>
                </a:r>
                <a:endParaRPr lang="en-US" sz="1800" dirty="0" smtClean="0">
                  <a:solidFill>
                    <a:srgbClr val="000000"/>
                  </a:solidFill>
                </a:endParaRP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V=</a:t>
                </a:r>
                <a:r>
                  <a:rPr lang="ru-RU" sz="1800" dirty="0" smtClean="0">
                    <a:solidFill>
                      <a:srgbClr val="000000"/>
                    </a:solidFill>
                  </a:rPr>
                  <a:t> 8м/с</a:t>
                </a:r>
                <a:endParaRPr lang="en-US" sz="1800" dirty="0" smtClean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1690351"/>
                <a:ext cx="3672408" cy="2761397"/>
              </a:xfrm>
              <a:prstGeom prst="rect">
                <a:avLst/>
              </a:prstGeom>
              <a:blipFill rotWithShape="0">
                <a:blip r:embed="rId2"/>
                <a:stretch>
                  <a:fillRect l="-1987" b="-26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029200" y="1690351"/>
                <a:ext cx="3240360" cy="14746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3600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D</a:t>
                </a:r>
                <a14:m>
                  <m:oMath xmlns:m="http://schemas.openxmlformats.org/officeDocument/2006/math">
                    <m:r>
                      <a:rPr lang="en-US" sz="3600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sz="3600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√</m:t>
                    </m:r>
                    <m:f>
                      <m:fPr>
                        <m:ctrlPr>
                          <a:rPr lang="el-GR" sz="36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4</m:t>
                        </m:r>
                        <m:r>
                          <a:rPr lang="en-US" sz="36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num>
                      <m:den>
                        <m:r>
                          <a:rPr lang="el-GR" sz="36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sz="3600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=0</a:t>
                </a:r>
                <a:r>
                  <a:rPr lang="ru-RU" sz="3600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.</a:t>
                </a:r>
                <a:r>
                  <a:rPr lang="en-US" sz="3600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3</a:t>
                </a:r>
                <a:r>
                  <a:rPr lang="ru-RU" sz="3600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м.</a:t>
                </a:r>
                <a:endParaRPr lang="en-US" sz="3600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rgbClr val="000000"/>
                  </a:solidFill>
                </a:endParaRPr>
              </a:p>
              <a:p>
                <a:endParaRPr lang="en-US" sz="2000" dirty="0">
                  <a:solidFill>
                    <a:srgbClr val="000000"/>
                  </a:solidFill>
                </a:endParaRPr>
              </a:p>
              <a:p>
                <a:r>
                  <a:rPr lang="ru-RU" sz="2000" dirty="0" smtClean="0">
                    <a:solidFill>
                      <a:srgbClr val="000000"/>
                    </a:solidFill>
                  </a:rPr>
                  <a:t>Где: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S=0.07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20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</a:rPr>
                  <a:t> </a:t>
                </a:r>
                <a:endParaRPr lang="ru-RU" sz="20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690351"/>
                <a:ext cx="3240360" cy="1474699"/>
              </a:xfrm>
              <a:prstGeom prst="rect">
                <a:avLst/>
              </a:prstGeom>
              <a:blipFill rotWithShape="0">
                <a:blip r:embed="rId3"/>
                <a:stretch>
                  <a:fillRect l="-2434" b="-69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49580" y="1157506"/>
            <a:ext cx="287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Расчет площади парашюта</a:t>
            </a:r>
            <a:endParaRPr lang="ru-RU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1157506"/>
            <a:ext cx="366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Расчет диаметра купола парашюта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15276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4648764" y="72323"/>
            <a:ext cx="0" cy="4983711"/>
          </a:xfrm>
          <a:prstGeom prst="line">
            <a:avLst/>
          </a:prstGeom>
          <a:ln>
            <a:gradFill flip="none" rotWithShape="1">
              <a:gsLst>
                <a:gs pos="100000">
                  <a:schemeClr val="accent1">
                    <a:tint val="66000"/>
                    <a:satMod val="160000"/>
                    <a:lumMod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572001" y="4972050"/>
            <a:ext cx="43918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7944728" y="80114"/>
            <a:ext cx="0" cy="10503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7944730" y="1143000"/>
            <a:ext cx="12585" cy="31432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олилиния 50"/>
          <p:cNvSpPr/>
          <p:nvPr/>
        </p:nvSpPr>
        <p:spPr>
          <a:xfrm>
            <a:off x="6206841" y="124698"/>
            <a:ext cx="480291" cy="49551"/>
          </a:xfrm>
          <a:custGeom>
            <a:avLst/>
            <a:gdLst>
              <a:gd name="connsiteX0" fmla="*/ 0 w 480291"/>
              <a:gd name="connsiteY0" fmla="*/ 0 h 66070"/>
              <a:gd name="connsiteX1" fmla="*/ 46182 w 480291"/>
              <a:gd name="connsiteY1" fmla="*/ 18472 h 66070"/>
              <a:gd name="connsiteX2" fmla="*/ 73891 w 480291"/>
              <a:gd name="connsiteY2" fmla="*/ 27709 h 66070"/>
              <a:gd name="connsiteX3" fmla="*/ 101600 w 480291"/>
              <a:gd name="connsiteY3" fmla="*/ 46181 h 66070"/>
              <a:gd name="connsiteX4" fmla="*/ 184728 w 480291"/>
              <a:gd name="connsiteY4" fmla="*/ 55418 h 66070"/>
              <a:gd name="connsiteX5" fmla="*/ 471055 w 480291"/>
              <a:gd name="connsiteY5" fmla="*/ 27709 h 66070"/>
              <a:gd name="connsiteX6" fmla="*/ 480291 w 480291"/>
              <a:gd name="connsiteY6" fmla="*/ 9236 h 6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291" h="66070">
                <a:moveTo>
                  <a:pt x="0" y="0"/>
                </a:moveTo>
                <a:cubicBezTo>
                  <a:pt x="15394" y="6157"/>
                  <a:pt x="30658" y="12650"/>
                  <a:pt x="46182" y="18472"/>
                </a:cubicBezTo>
                <a:cubicBezTo>
                  <a:pt x="55298" y="21891"/>
                  <a:pt x="65183" y="23355"/>
                  <a:pt x="73891" y="27709"/>
                </a:cubicBezTo>
                <a:cubicBezTo>
                  <a:pt x="83820" y="32673"/>
                  <a:pt x="90831" y="43489"/>
                  <a:pt x="101600" y="46181"/>
                </a:cubicBezTo>
                <a:cubicBezTo>
                  <a:pt x="128647" y="52943"/>
                  <a:pt x="157019" y="52339"/>
                  <a:pt x="184728" y="55418"/>
                </a:cubicBezTo>
                <a:cubicBezTo>
                  <a:pt x="187185" y="55330"/>
                  <a:pt x="405964" y="92800"/>
                  <a:pt x="471055" y="27709"/>
                </a:cubicBezTo>
                <a:cubicBezTo>
                  <a:pt x="475923" y="22841"/>
                  <a:pt x="477212" y="15394"/>
                  <a:pt x="480291" y="923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2" name="Полилиния 51"/>
          <p:cNvSpPr/>
          <p:nvPr/>
        </p:nvSpPr>
        <p:spPr>
          <a:xfrm>
            <a:off x="6324926" y="90278"/>
            <a:ext cx="352969" cy="83976"/>
          </a:xfrm>
          <a:custGeom>
            <a:avLst/>
            <a:gdLst>
              <a:gd name="connsiteX0" fmla="*/ 0 w 352969"/>
              <a:gd name="connsiteY0" fmla="*/ 4 h 111965"/>
              <a:gd name="connsiteX1" fmla="*/ 36945 w 352969"/>
              <a:gd name="connsiteY1" fmla="*/ 55422 h 111965"/>
              <a:gd name="connsiteX2" fmla="*/ 46182 w 352969"/>
              <a:gd name="connsiteY2" fmla="*/ 110841 h 111965"/>
              <a:gd name="connsiteX3" fmla="*/ 64654 w 352969"/>
              <a:gd name="connsiteY3" fmla="*/ 73895 h 111965"/>
              <a:gd name="connsiteX4" fmla="*/ 92363 w 352969"/>
              <a:gd name="connsiteY4" fmla="*/ 46186 h 111965"/>
              <a:gd name="connsiteX5" fmla="*/ 110836 w 352969"/>
              <a:gd name="connsiteY5" fmla="*/ 73895 h 111965"/>
              <a:gd name="connsiteX6" fmla="*/ 147782 w 352969"/>
              <a:gd name="connsiteY6" fmla="*/ 18477 h 111965"/>
              <a:gd name="connsiteX7" fmla="*/ 175491 w 352969"/>
              <a:gd name="connsiteY7" fmla="*/ 18477 h 111965"/>
              <a:gd name="connsiteX8" fmla="*/ 203200 w 352969"/>
              <a:gd name="connsiteY8" fmla="*/ 27713 h 111965"/>
              <a:gd name="connsiteX9" fmla="*/ 230909 w 352969"/>
              <a:gd name="connsiteY9" fmla="*/ 46186 h 111965"/>
              <a:gd name="connsiteX10" fmla="*/ 258618 w 352969"/>
              <a:gd name="connsiteY10" fmla="*/ 36950 h 111965"/>
              <a:gd name="connsiteX11" fmla="*/ 286327 w 352969"/>
              <a:gd name="connsiteY11" fmla="*/ 46186 h 111965"/>
              <a:gd name="connsiteX12" fmla="*/ 249382 w 352969"/>
              <a:gd name="connsiteY12" fmla="*/ 36950 h 111965"/>
              <a:gd name="connsiteX13" fmla="*/ 175491 w 352969"/>
              <a:gd name="connsiteY13" fmla="*/ 46186 h 111965"/>
              <a:gd name="connsiteX14" fmla="*/ 203200 w 352969"/>
              <a:gd name="connsiteY14" fmla="*/ 36950 h 111965"/>
              <a:gd name="connsiteX15" fmla="*/ 277091 w 352969"/>
              <a:gd name="connsiteY15" fmla="*/ 18477 h 111965"/>
              <a:gd name="connsiteX16" fmla="*/ 101600 w 352969"/>
              <a:gd name="connsiteY16" fmla="*/ 9241 h 111965"/>
              <a:gd name="connsiteX17" fmla="*/ 138545 w 352969"/>
              <a:gd name="connsiteY17" fmla="*/ 4 h 111965"/>
              <a:gd name="connsiteX18" fmla="*/ 258618 w 352969"/>
              <a:gd name="connsiteY18" fmla="*/ 9241 h 111965"/>
              <a:gd name="connsiteX19" fmla="*/ 323272 w 352969"/>
              <a:gd name="connsiteY19" fmla="*/ 4 h 111965"/>
              <a:gd name="connsiteX20" fmla="*/ 295563 w 352969"/>
              <a:gd name="connsiteY20" fmla="*/ 9241 h 111965"/>
              <a:gd name="connsiteX21" fmla="*/ 323272 w 352969"/>
              <a:gd name="connsiteY21" fmla="*/ 27713 h 111965"/>
              <a:gd name="connsiteX22" fmla="*/ 350982 w 352969"/>
              <a:gd name="connsiteY22" fmla="*/ 36950 h 111965"/>
              <a:gd name="connsiteX23" fmla="*/ 184727 w 352969"/>
              <a:gd name="connsiteY23" fmla="*/ 27713 h 111965"/>
              <a:gd name="connsiteX24" fmla="*/ 212436 w 352969"/>
              <a:gd name="connsiteY24" fmla="*/ 18477 h 111965"/>
              <a:gd name="connsiteX25" fmla="*/ 184727 w 352969"/>
              <a:gd name="connsiteY25" fmla="*/ 9241 h 111965"/>
              <a:gd name="connsiteX26" fmla="*/ 147782 w 352969"/>
              <a:gd name="connsiteY26" fmla="*/ 18477 h 111965"/>
              <a:gd name="connsiteX27" fmla="*/ 64654 w 352969"/>
              <a:gd name="connsiteY27" fmla="*/ 27713 h 111965"/>
              <a:gd name="connsiteX28" fmla="*/ 157018 w 352969"/>
              <a:gd name="connsiteY28" fmla="*/ 36950 h 111965"/>
              <a:gd name="connsiteX29" fmla="*/ 46182 w 352969"/>
              <a:gd name="connsiteY29" fmla="*/ 18477 h 111965"/>
              <a:gd name="connsiteX30" fmla="*/ 92363 w 352969"/>
              <a:gd name="connsiteY30" fmla="*/ 18477 h 1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2969" h="111965">
                <a:moveTo>
                  <a:pt x="0" y="4"/>
                </a:moveTo>
                <a:cubicBezTo>
                  <a:pt x="12315" y="18477"/>
                  <a:pt x="28406" y="34928"/>
                  <a:pt x="36945" y="55422"/>
                </a:cubicBezTo>
                <a:cubicBezTo>
                  <a:pt x="44148" y="72709"/>
                  <a:pt x="30600" y="100453"/>
                  <a:pt x="46182" y="110841"/>
                </a:cubicBezTo>
                <a:cubicBezTo>
                  <a:pt x="57638" y="118479"/>
                  <a:pt x="56651" y="85099"/>
                  <a:pt x="64654" y="73895"/>
                </a:cubicBezTo>
                <a:cubicBezTo>
                  <a:pt x="72246" y="63266"/>
                  <a:pt x="83127" y="55422"/>
                  <a:pt x="92363" y="46186"/>
                </a:cubicBezTo>
                <a:cubicBezTo>
                  <a:pt x="98521" y="55422"/>
                  <a:pt x="100907" y="78859"/>
                  <a:pt x="110836" y="73895"/>
                </a:cubicBezTo>
                <a:cubicBezTo>
                  <a:pt x="130694" y="63966"/>
                  <a:pt x="147782" y="18477"/>
                  <a:pt x="147782" y="18477"/>
                </a:cubicBezTo>
                <a:cubicBezTo>
                  <a:pt x="167302" y="77039"/>
                  <a:pt x="143894" y="31116"/>
                  <a:pt x="175491" y="18477"/>
                </a:cubicBezTo>
                <a:cubicBezTo>
                  <a:pt x="184531" y="14861"/>
                  <a:pt x="193964" y="24634"/>
                  <a:pt x="203200" y="27713"/>
                </a:cubicBezTo>
                <a:cubicBezTo>
                  <a:pt x="212436" y="33871"/>
                  <a:pt x="219959" y="44361"/>
                  <a:pt x="230909" y="46186"/>
                </a:cubicBezTo>
                <a:cubicBezTo>
                  <a:pt x="240512" y="47787"/>
                  <a:pt x="248882" y="36950"/>
                  <a:pt x="258618" y="36950"/>
                </a:cubicBezTo>
                <a:cubicBezTo>
                  <a:pt x="268354" y="36950"/>
                  <a:pt x="296063" y="46186"/>
                  <a:pt x="286327" y="46186"/>
                </a:cubicBezTo>
                <a:cubicBezTo>
                  <a:pt x="273633" y="46186"/>
                  <a:pt x="261697" y="40029"/>
                  <a:pt x="249382" y="36950"/>
                </a:cubicBezTo>
                <a:cubicBezTo>
                  <a:pt x="224752" y="40029"/>
                  <a:pt x="151943" y="54035"/>
                  <a:pt x="175491" y="46186"/>
                </a:cubicBezTo>
                <a:cubicBezTo>
                  <a:pt x="184727" y="43107"/>
                  <a:pt x="193807" y="39512"/>
                  <a:pt x="203200" y="36950"/>
                </a:cubicBezTo>
                <a:cubicBezTo>
                  <a:pt x="227694" y="30270"/>
                  <a:pt x="277091" y="18477"/>
                  <a:pt x="277091" y="18477"/>
                </a:cubicBezTo>
                <a:cubicBezTo>
                  <a:pt x="218594" y="15398"/>
                  <a:pt x="159664" y="16983"/>
                  <a:pt x="101600" y="9241"/>
                </a:cubicBezTo>
                <a:cubicBezTo>
                  <a:pt x="89017" y="7563"/>
                  <a:pt x="125851" y="4"/>
                  <a:pt x="138545" y="4"/>
                </a:cubicBezTo>
                <a:cubicBezTo>
                  <a:pt x="178688" y="4"/>
                  <a:pt x="218594" y="6162"/>
                  <a:pt x="258618" y="9241"/>
                </a:cubicBezTo>
                <a:cubicBezTo>
                  <a:pt x="280169" y="6162"/>
                  <a:pt x="301502" y="4"/>
                  <a:pt x="323272" y="4"/>
                </a:cubicBezTo>
                <a:cubicBezTo>
                  <a:pt x="333008" y="4"/>
                  <a:pt x="295563" y="-495"/>
                  <a:pt x="295563" y="9241"/>
                </a:cubicBezTo>
                <a:cubicBezTo>
                  <a:pt x="295563" y="20342"/>
                  <a:pt x="313343" y="22749"/>
                  <a:pt x="323272" y="27713"/>
                </a:cubicBezTo>
                <a:cubicBezTo>
                  <a:pt x="331980" y="32067"/>
                  <a:pt x="360718" y="36950"/>
                  <a:pt x="350982" y="36950"/>
                </a:cubicBezTo>
                <a:cubicBezTo>
                  <a:pt x="295478" y="36950"/>
                  <a:pt x="240145" y="30792"/>
                  <a:pt x="184727" y="27713"/>
                </a:cubicBezTo>
                <a:cubicBezTo>
                  <a:pt x="193963" y="24634"/>
                  <a:pt x="212436" y="28213"/>
                  <a:pt x="212436" y="18477"/>
                </a:cubicBezTo>
                <a:cubicBezTo>
                  <a:pt x="212436" y="8741"/>
                  <a:pt x="194463" y="9241"/>
                  <a:pt x="184727" y="9241"/>
                </a:cubicBezTo>
                <a:cubicBezTo>
                  <a:pt x="172033" y="9241"/>
                  <a:pt x="160328" y="16547"/>
                  <a:pt x="147782" y="18477"/>
                </a:cubicBezTo>
                <a:cubicBezTo>
                  <a:pt x="120226" y="22716"/>
                  <a:pt x="92363" y="24634"/>
                  <a:pt x="64654" y="27713"/>
                </a:cubicBezTo>
                <a:cubicBezTo>
                  <a:pt x="95442" y="30792"/>
                  <a:pt x="126076" y="36950"/>
                  <a:pt x="157018" y="36950"/>
                </a:cubicBezTo>
                <a:cubicBezTo>
                  <a:pt x="208883" y="36950"/>
                  <a:pt x="36455" y="28204"/>
                  <a:pt x="46182" y="18477"/>
                </a:cubicBezTo>
                <a:cubicBezTo>
                  <a:pt x="57067" y="7592"/>
                  <a:pt x="76969" y="18477"/>
                  <a:pt x="92363" y="1847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3" name="Полилиния 52"/>
          <p:cNvSpPr/>
          <p:nvPr/>
        </p:nvSpPr>
        <p:spPr>
          <a:xfrm>
            <a:off x="6188172" y="89311"/>
            <a:ext cx="498956" cy="70026"/>
          </a:xfrm>
          <a:custGeom>
            <a:avLst/>
            <a:gdLst>
              <a:gd name="connsiteX0" fmla="*/ 369647 w 498956"/>
              <a:gd name="connsiteY0" fmla="*/ 84131 h 93367"/>
              <a:gd name="connsiteX1" fmla="*/ 314229 w 498956"/>
              <a:gd name="connsiteY1" fmla="*/ 93367 h 93367"/>
              <a:gd name="connsiteX2" fmla="*/ 443538 w 498956"/>
              <a:gd name="connsiteY2" fmla="*/ 84131 h 93367"/>
              <a:gd name="connsiteX3" fmla="*/ 471247 w 498956"/>
              <a:gd name="connsiteY3" fmla="*/ 74895 h 93367"/>
              <a:gd name="connsiteX4" fmla="*/ 406593 w 498956"/>
              <a:gd name="connsiteY4" fmla="*/ 74895 h 93367"/>
              <a:gd name="connsiteX5" fmla="*/ 378884 w 498956"/>
              <a:gd name="connsiteY5" fmla="*/ 65658 h 93367"/>
              <a:gd name="connsiteX6" fmla="*/ 351174 w 498956"/>
              <a:gd name="connsiteY6" fmla="*/ 74895 h 93367"/>
              <a:gd name="connsiteX7" fmla="*/ 314229 w 498956"/>
              <a:gd name="connsiteY7" fmla="*/ 84131 h 93367"/>
              <a:gd name="connsiteX8" fmla="*/ 351174 w 498956"/>
              <a:gd name="connsiteY8" fmla="*/ 93367 h 93367"/>
              <a:gd name="connsiteX9" fmla="*/ 323465 w 498956"/>
              <a:gd name="connsiteY9" fmla="*/ 84131 h 93367"/>
              <a:gd name="connsiteX10" fmla="*/ 378884 w 498956"/>
              <a:gd name="connsiteY10" fmla="*/ 74895 h 93367"/>
              <a:gd name="connsiteX11" fmla="*/ 351174 w 498956"/>
              <a:gd name="connsiteY11" fmla="*/ 65658 h 93367"/>
              <a:gd name="connsiteX12" fmla="*/ 388120 w 498956"/>
              <a:gd name="connsiteY12" fmla="*/ 56422 h 93367"/>
              <a:gd name="connsiteX13" fmla="*/ 415829 w 498956"/>
              <a:gd name="connsiteY13" fmla="*/ 47186 h 93367"/>
              <a:gd name="connsiteX14" fmla="*/ 323465 w 498956"/>
              <a:gd name="connsiteY14" fmla="*/ 65658 h 93367"/>
              <a:gd name="connsiteX15" fmla="*/ 268047 w 498956"/>
              <a:gd name="connsiteY15" fmla="*/ 84131 h 93367"/>
              <a:gd name="connsiteX16" fmla="*/ 166447 w 498956"/>
              <a:gd name="connsiteY16" fmla="*/ 74895 h 93367"/>
              <a:gd name="connsiteX17" fmla="*/ 138738 w 498956"/>
              <a:gd name="connsiteY17" fmla="*/ 56422 h 93367"/>
              <a:gd name="connsiteX18" fmla="*/ 111029 w 498956"/>
              <a:gd name="connsiteY18" fmla="*/ 47186 h 93367"/>
              <a:gd name="connsiteX19" fmla="*/ 166447 w 498956"/>
              <a:gd name="connsiteY19" fmla="*/ 37949 h 93367"/>
              <a:gd name="connsiteX20" fmla="*/ 129502 w 498956"/>
              <a:gd name="connsiteY20" fmla="*/ 28713 h 93367"/>
              <a:gd name="connsiteX21" fmla="*/ 92556 w 498956"/>
              <a:gd name="connsiteY21" fmla="*/ 37949 h 93367"/>
              <a:gd name="connsiteX22" fmla="*/ 147974 w 498956"/>
              <a:gd name="connsiteY22" fmla="*/ 1004 h 93367"/>
              <a:gd name="connsiteX23" fmla="*/ 92556 w 498956"/>
              <a:gd name="connsiteY23" fmla="*/ 19476 h 93367"/>
              <a:gd name="connsiteX24" fmla="*/ 147974 w 498956"/>
              <a:gd name="connsiteY24" fmla="*/ 37949 h 93367"/>
              <a:gd name="connsiteX25" fmla="*/ 120265 w 498956"/>
              <a:gd name="connsiteY25" fmla="*/ 47186 h 93367"/>
              <a:gd name="connsiteX26" fmla="*/ 157211 w 498956"/>
              <a:gd name="connsiteY26" fmla="*/ 37949 h 93367"/>
              <a:gd name="connsiteX27" fmla="*/ 74084 w 498956"/>
              <a:gd name="connsiteY27" fmla="*/ 47186 h 93367"/>
              <a:gd name="connsiteX28" fmla="*/ 46374 w 498956"/>
              <a:gd name="connsiteY28" fmla="*/ 47186 h 93367"/>
              <a:gd name="connsiteX29" fmla="*/ 74084 w 498956"/>
              <a:gd name="connsiteY29" fmla="*/ 47186 h 93367"/>
              <a:gd name="connsiteX30" fmla="*/ 147974 w 498956"/>
              <a:gd name="connsiteY30" fmla="*/ 28713 h 93367"/>
              <a:gd name="connsiteX31" fmla="*/ 120265 w 498956"/>
              <a:gd name="connsiteY31" fmla="*/ 47186 h 93367"/>
              <a:gd name="connsiteX32" fmla="*/ 92556 w 498956"/>
              <a:gd name="connsiteY32" fmla="*/ 56422 h 93367"/>
              <a:gd name="connsiteX33" fmla="*/ 194156 w 498956"/>
              <a:gd name="connsiteY33" fmla="*/ 84131 h 93367"/>
              <a:gd name="connsiteX34" fmla="*/ 323465 w 498956"/>
              <a:gd name="connsiteY34" fmla="*/ 65658 h 93367"/>
              <a:gd name="connsiteX35" fmla="*/ 388120 w 498956"/>
              <a:gd name="connsiteY35" fmla="*/ 56422 h 93367"/>
              <a:gd name="connsiteX36" fmla="*/ 323465 w 498956"/>
              <a:gd name="connsiteY36" fmla="*/ 65658 h 93367"/>
              <a:gd name="connsiteX37" fmla="*/ 277284 w 498956"/>
              <a:gd name="connsiteY37" fmla="*/ 74895 h 93367"/>
              <a:gd name="connsiteX38" fmla="*/ 425065 w 498956"/>
              <a:gd name="connsiteY38" fmla="*/ 56422 h 93367"/>
              <a:gd name="connsiteX39" fmla="*/ 498956 w 498956"/>
              <a:gd name="connsiteY39" fmla="*/ 47186 h 93367"/>
              <a:gd name="connsiteX40" fmla="*/ 434302 w 498956"/>
              <a:gd name="connsiteY40" fmla="*/ 65658 h 93367"/>
              <a:gd name="connsiteX41" fmla="*/ 406593 w 498956"/>
              <a:gd name="connsiteY41" fmla="*/ 74895 h 93367"/>
              <a:gd name="connsiteX42" fmla="*/ 341938 w 498956"/>
              <a:gd name="connsiteY42" fmla="*/ 65658 h 93367"/>
              <a:gd name="connsiteX43" fmla="*/ 397356 w 498956"/>
              <a:gd name="connsiteY43" fmla="*/ 56422 h 93367"/>
              <a:gd name="connsiteX44" fmla="*/ 323465 w 498956"/>
              <a:gd name="connsiteY44" fmla="*/ 74895 h 93367"/>
              <a:gd name="connsiteX45" fmla="*/ 231102 w 498956"/>
              <a:gd name="connsiteY45" fmla="*/ 65658 h 93367"/>
              <a:gd name="connsiteX46" fmla="*/ 194156 w 498956"/>
              <a:gd name="connsiteY46" fmla="*/ 56422 h 93367"/>
              <a:gd name="connsiteX47" fmla="*/ 166447 w 498956"/>
              <a:gd name="connsiteY47" fmla="*/ 65658 h 93367"/>
              <a:gd name="connsiteX48" fmla="*/ 221865 w 498956"/>
              <a:gd name="connsiteY48" fmla="*/ 37949 h 93367"/>
              <a:gd name="connsiteX49" fmla="*/ 184920 w 498956"/>
              <a:gd name="connsiteY49" fmla="*/ 28713 h 93367"/>
              <a:gd name="connsiteX50" fmla="*/ 157211 w 498956"/>
              <a:gd name="connsiteY50" fmla="*/ 19476 h 93367"/>
              <a:gd name="connsiteX51" fmla="*/ 120265 w 498956"/>
              <a:gd name="connsiteY51" fmla="*/ 28713 h 93367"/>
              <a:gd name="connsiteX52" fmla="*/ 147974 w 498956"/>
              <a:gd name="connsiteY52" fmla="*/ 37949 h 93367"/>
              <a:gd name="connsiteX53" fmla="*/ 175684 w 498956"/>
              <a:gd name="connsiteY53" fmla="*/ 28713 h 93367"/>
              <a:gd name="connsiteX54" fmla="*/ 166447 w 498956"/>
              <a:gd name="connsiteY54" fmla="*/ 28713 h 9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956" h="93367">
                <a:moveTo>
                  <a:pt x="369647" y="84131"/>
                </a:moveTo>
                <a:cubicBezTo>
                  <a:pt x="351174" y="87210"/>
                  <a:pt x="295502" y="93367"/>
                  <a:pt x="314229" y="93367"/>
                </a:cubicBezTo>
                <a:cubicBezTo>
                  <a:pt x="357442" y="93367"/>
                  <a:pt x="400621" y="89180"/>
                  <a:pt x="443538" y="84131"/>
                </a:cubicBezTo>
                <a:cubicBezTo>
                  <a:pt x="453207" y="82993"/>
                  <a:pt x="480983" y="74895"/>
                  <a:pt x="471247" y="74895"/>
                </a:cubicBezTo>
                <a:cubicBezTo>
                  <a:pt x="393389" y="74895"/>
                  <a:pt x="174755" y="95970"/>
                  <a:pt x="406593" y="74895"/>
                </a:cubicBezTo>
                <a:cubicBezTo>
                  <a:pt x="397357" y="71816"/>
                  <a:pt x="388620" y="65658"/>
                  <a:pt x="378884" y="65658"/>
                </a:cubicBezTo>
                <a:cubicBezTo>
                  <a:pt x="369148" y="65658"/>
                  <a:pt x="360536" y="72220"/>
                  <a:pt x="351174" y="74895"/>
                </a:cubicBezTo>
                <a:cubicBezTo>
                  <a:pt x="338968" y="78382"/>
                  <a:pt x="326544" y="81052"/>
                  <a:pt x="314229" y="84131"/>
                </a:cubicBezTo>
                <a:cubicBezTo>
                  <a:pt x="326544" y="87210"/>
                  <a:pt x="338480" y="93367"/>
                  <a:pt x="351174" y="93367"/>
                </a:cubicBezTo>
                <a:cubicBezTo>
                  <a:pt x="360910" y="93367"/>
                  <a:pt x="315364" y="89531"/>
                  <a:pt x="323465" y="84131"/>
                </a:cubicBezTo>
                <a:cubicBezTo>
                  <a:pt x="339048" y="73743"/>
                  <a:pt x="360411" y="77974"/>
                  <a:pt x="378884" y="74895"/>
                </a:cubicBezTo>
                <a:cubicBezTo>
                  <a:pt x="369647" y="71816"/>
                  <a:pt x="346820" y="74367"/>
                  <a:pt x="351174" y="65658"/>
                </a:cubicBezTo>
                <a:cubicBezTo>
                  <a:pt x="356851" y="54304"/>
                  <a:pt x="375914" y="59909"/>
                  <a:pt x="388120" y="56422"/>
                </a:cubicBezTo>
                <a:cubicBezTo>
                  <a:pt x="397481" y="53747"/>
                  <a:pt x="425467" y="45809"/>
                  <a:pt x="415829" y="47186"/>
                </a:cubicBezTo>
                <a:cubicBezTo>
                  <a:pt x="384747" y="51626"/>
                  <a:pt x="353251" y="55729"/>
                  <a:pt x="323465" y="65658"/>
                </a:cubicBezTo>
                <a:lnTo>
                  <a:pt x="268047" y="84131"/>
                </a:lnTo>
                <a:cubicBezTo>
                  <a:pt x="234180" y="81052"/>
                  <a:pt x="199698" y="82020"/>
                  <a:pt x="166447" y="74895"/>
                </a:cubicBezTo>
                <a:cubicBezTo>
                  <a:pt x="155593" y="72569"/>
                  <a:pt x="149269" y="59932"/>
                  <a:pt x="138738" y="56422"/>
                </a:cubicBezTo>
                <a:lnTo>
                  <a:pt x="111029" y="47186"/>
                </a:lnTo>
                <a:cubicBezTo>
                  <a:pt x="129502" y="44107"/>
                  <a:pt x="153205" y="51191"/>
                  <a:pt x="166447" y="37949"/>
                </a:cubicBezTo>
                <a:cubicBezTo>
                  <a:pt x="175423" y="28973"/>
                  <a:pt x="142196" y="28713"/>
                  <a:pt x="129502" y="28713"/>
                </a:cubicBezTo>
                <a:cubicBezTo>
                  <a:pt x="116808" y="28713"/>
                  <a:pt x="104871" y="34870"/>
                  <a:pt x="92556" y="37949"/>
                </a:cubicBezTo>
                <a:cubicBezTo>
                  <a:pt x="111029" y="25634"/>
                  <a:pt x="169036" y="-6016"/>
                  <a:pt x="147974" y="1004"/>
                </a:cubicBezTo>
                <a:lnTo>
                  <a:pt x="92556" y="19476"/>
                </a:lnTo>
                <a:cubicBezTo>
                  <a:pt x="111029" y="25634"/>
                  <a:pt x="166447" y="31791"/>
                  <a:pt x="147974" y="37949"/>
                </a:cubicBezTo>
                <a:cubicBezTo>
                  <a:pt x="138738" y="41028"/>
                  <a:pt x="110529" y="47186"/>
                  <a:pt x="120265" y="47186"/>
                </a:cubicBezTo>
                <a:cubicBezTo>
                  <a:pt x="132959" y="47186"/>
                  <a:pt x="169905" y="37949"/>
                  <a:pt x="157211" y="37949"/>
                </a:cubicBezTo>
                <a:cubicBezTo>
                  <a:pt x="129331" y="37949"/>
                  <a:pt x="101793" y="44107"/>
                  <a:pt x="74084" y="47186"/>
                </a:cubicBezTo>
                <a:cubicBezTo>
                  <a:pt x="116181" y="33153"/>
                  <a:pt x="117895" y="34182"/>
                  <a:pt x="46374" y="47186"/>
                </a:cubicBezTo>
                <a:cubicBezTo>
                  <a:pt x="-46702" y="64109"/>
                  <a:pt x="20279" y="53911"/>
                  <a:pt x="74084" y="47186"/>
                </a:cubicBezTo>
                <a:cubicBezTo>
                  <a:pt x="87655" y="42662"/>
                  <a:pt x="139056" y="24254"/>
                  <a:pt x="147974" y="28713"/>
                </a:cubicBezTo>
                <a:cubicBezTo>
                  <a:pt x="157903" y="33678"/>
                  <a:pt x="130194" y="42222"/>
                  <a:pt x="120265" y="47186"/>
                </a:cubicBezTo>
                <a:cubicBezTo>
                  <a:pt x="111557" y="51540"/>
                  <a:pt x="101792" y="53343"/>
                  <a:pt x="92556" y="56422"/>
                </a:cubicBezTo>
                <a:cubicBezTo>
                  <a:pt x="162867" y="79859"/>
                  <a:pt x="128880" y="71076"/>
                  <a:pt x="194156" y="84131"/>
                </a:cubicBezTo>
                <a:lnTo>
                  <a:pt x="323465" y="65658"/>
                </a:lnTo>
                <a:lnTo>
                  <a:pt x="388120" y="56422"/>
                </a:lnTo>
                <a:cubicBezTo>
                  <a:pt x="388120" y="56422"/>
                  <a:pt x="344813" y="61388"/>
                  <a:pt x="323465" y="65658"/>
                </a:cubicBezTo>
                <a:cubicBezTo>
                  <a:pt x="308071" y="68737"/>
                  <a:pt x="261650" y="76316"/>
                  <a:pt x="277284" y="74895"/>
                </a:cubicBezTo>
                <a:cubicBezTo>
                  <a:pt x="326724" y="70401"/>
                  <a:pt x="375805" y="62580"/>
                  <a:pt x="425065" y="56422"/>
                </a:cubicBezTo>
                <a:lnTo>
                  <a:pt x="498956" y="47186"/>
                </a:lnTo>
                <a:cubicBezTo>
                  <a:pt x="432499" y="69338"/>
                  <a:pt x="515512" y="42455"/>
                  <a:pt x="434302" y="65658"/>
                </a:cubicBezTo>
                <a:cubicBezTo>
                  <a:pt x="424941" y="68333"/>
                  <a:pt x="415829" y="71816"/>
                  <a:pt x="406593" y="74895"/>
                </a:cubicBezTo>
                <a:cubicBezTo>
                  <a:pt x="385041" y="71816"/>
                  <a:pt x="351674" y="85130"/>
                  <a:pt x="341938" y="65658"/>
                </a:cubicBezTo>
                <a:cubicBezTo>
                  <a:pt x="333562" y="48908"/>
                  <a:pt x="414106" y="48046"/>
                  <a:pt x="397356" y="56422"/>
                </a:cubicBezTo>
                <a:cubicBezTo>
                  <a:pt x="374648" y="67777"/>
                  <a:pt x="348095" y="68737"/>
                  <a:pt x="323465" y="74895"/>
                </a:cubicBezTo>
                <a:cubicBezTo>
                  <a:pt x="292677" y="71816"/>
                  <a:pt x="261732" y="70034"/>
                  <a:pt x="231102" y="65658"/>
                </a:cubicBezTo>
                <a:cubicBezTo>
                  <a:pt x="218535" y="63863"/>
                  <a:pt x="206850" y="56422"/>
                  <a:pt x="194156" y="56422"/>
                </a:cubicBezTo>
                <a:cubicBezTo>
                  <a:pt x="184420" y="56422"/>
                  <a:pt x="166447" y="75394"/>
                  <a:pt x="166447" y="65658"/>
                </a:cubicBezTo>
                <a:cubicBezTo>
                  <a:pt x="166447" y="53723"/>
                  <a:pt x="215033" y="40226"/>
                  <a:pt x="221865" y="37949"/>
                </a:cubicBezTo>
                <a:cubicBezTo>
                  <a:pt x="209550" y="34870"/>
                  <a:pt x="197126" y="32200"/>
                  <a:pt x="184920" y="28713"/>
                </a:cubicBezTo>
                <a:cubicBezTo>
                  <a:pt x="175559" y="26038"/>
                  <a:pt x="166947" y="19476"/>
                  <a:pt x="157211" y="19476"/>
                </a:cubicBezTo>
                <a:cubicBezTo>
                  <a:pt x="144517" y="19476"/>
                  <a:pt x="132580" y="25634"/>
                  <a:pt x="120265" y="28713"/>
                </a:cubicBezTo>
                <a:cubicBezTo>
                  <a:pt x="129501" y="31792"/>
                  <a:pt x="138238" y="37949"/>
                  <a:pt x="147974" y="37949"/>
                </a:cubicBezTo>
                <a:cubicBezTo>
                  <a:pt x="157710" y="37949"/>
                  <a:pt x="166976" y="33067"/>
                  <a:pt x="175684" y="28713"/>
                </a:cubicBezTo>
                <a:cubicBezTo>
                  <a:pt x="178438" y="27336"/>
                  <a:pt x="169526" y="28713"/>
                  <a:pt x="166447" y="2871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4" name="Полилиния 53"/>
          <p:cNvSpPr/>
          <p:nvPr/>
        </p:nvSpPr>
        <p:spPr>
          <a:xfrm>
            <a:off x="6169896" y="80120"/>
            <a:ext cx="546786" cy="106926"/>
          </a:xfrm>
          <a:custGeom>
            <a:avLst/>
            <a:gdLst>
              <a:gd name="connsiteX0" fmla="*/ 101600 w 546787"/>
              <a:gd name="connsiteY0" fmla="*/ 59440 h 142567"/>
              <a:gd name="connsiteX1" fmla="*/ 230909 w 546787"/>
              <a:gd name="connsiteY1" fmla="*/ 31730 h 142567"/>
              <a:gd name="connsiteX2" fmla="*/ 258618 w 546787"/>
              <a:gd name="connsiteY2" fmla="*/ 22494 h 142567"/>
              <a:gd name="connsiteX3" fmla="*/ 286327 w 546787"/>
              <a:gd name="connsiteY3" fmla="*/ 13258 h 142567"/>
              <a:gd name="connsiteX4" fmla="*/ 138545 w 546787"/>
              <a:gd name="connsiteY4" fmla="*/ 13258 h 142567"/>
              <a:gd name="connsiteX5" fmla="*/ 27709 w 546787"/>
              <a:gd name="connsiteY5" fmla="*/ 31730 h 142567"/>
              <a:gd name="connsiteX6" fmla="*/ 9236 w 546787"/>
              <a:gd name="connsiteY6" fmla="*/ 59440 h 142567"/>
              <a:gd name="connsiteX7" fmla="*/ 36945 w 546787"/>
              <a:gd name="connsiteY7" fmla="*/ 68676 h 142567"/>
              <a:gd name="connsiteX8" fmla="*/ 110836 w 546787"/>
              <a:gd name="connsiteY8" fmla="*/ 59440 h 142567"/>
              <a:gd name="connsiteX9" fmla="*/ 101600 w 546787"/>
              <a:gd name="connsiteY9" fmla="*/ 31730 h 142567"/>
              <a:gd name="connsiteX10" fmla="*/ 46182 w 546787"/>
              <a:gd name="connsiteY10" fmla="*/ 31730 h 142567"/>
              <a:gd name="connsiteX11" fmla="*/ 73891 w 546787"/>
              <a:gd name="connsiteY11" fmla="*/ 50203 h 142567"/>
              <a:gd name="connsiteX12" fmla="*/ 101600 w 546787"/>
              <a:gd name="connsiteY12" fmla="*/ 40967 h 142567"/>
              <a:gd name="connsiteX13" fmla="*/ 36945 w 546787"/>
              <a:gd name="connsiteY13" fmla="*/ 50203 h 142567"/>
              <a:gd name="connsiteX14" fmla="*/ 64654 w 546787"/>
              <a:gd name="connsiteY14" fmla="*/ 31730 h 142567"/>
              <a:gd name="connsiteX15" fmla="*/ 101600 w 546787"/>
              <a:gd name="connsiteY15" fmla="*/ 22494 h 142567"/>
              <a:gd name="connsiteX16" fmla="*/ 184727 w 546787"/>
              <a:gd name="connsiteY16" fmla="*/ 4021 h 142567"/>
              <a:gd name="connsiteX17" fmla="*/ 397164 w 546787"/>
              <a:gd name="connsiteY17" fmla="*/ 13258 h 142567"/>
              <a:gd name="connsiteX18" fmla="*/ 424873 w 546787"/>
              <a:gd name="connsiteY18" fmla="*/ 22494 h 142567"/>
              <a:gd name="connsiteX19" fmla="*/ 471054 w 546787"/>
              <a:gd name="connsiteY19" fmla="*/ 31730 h 142567"/>
              <a:gd name="connsiteX20" fmla="*/ 498764 w 546787"/>
              <a:gd name="connsiteY20" fmla="*/ 40967 h 142567"/>
              <a:gd name="connsiteX21" fmla="*/ 544945 w 546787"/>
              <a:gd name="connsiteY21" fmla="*/ 50203 h 142567"/>
              <a:gd name="connsiteX22" fmla="*/ 489527 w 546787"/>
              <a:gd name="connsiteY22" fmla="*/ 31730 h 142567"/>
              <a:gd name="connsiteX23" fmla="*/ 341745 w 546787"/>
              <a:gd name="connsiteY23" fmla="*/ 22494 h 142567"/>
              <a:gd name="connsiteX24" fmla="*/ 212436 w 546787"/>
              <a:gd name="connsiteY24" fmla="*/ 4021 h 142567"/>
              <a:gd name="connsiteX25" fmla="*/ 83127 w 546787"/>
              <a:gd name="connsiteY25" fmla="*/ 13258 h 142567"/>
              <a:gd name="connsiteX26" fmla="*/ 0 w 546787"/>
              <a:gd name="connsiteY26" fmla="*/ 59440 h 142567"/>
              <a:gd name="connsiteX27" fmla="*/ 83127 w 546787"/>
              <a:gd name="connsiteY27" fmla="*/ 87149 h 142567"/>
              <a:gd name="connsiteX28" fmla="*/ 147782 w 546787"/>
              <a:gd name="connsiteY28" fmla="*/ 105621 h 142567"/>
              <a:gd name="connsiteX29" fmla="*/ 267854 w 546787"/>
              <a:gd name="connsiteY29" fmla="*/ 114858 h 142567"/>
              <a:gd name="connsiteX30" fmla="*/ 295564 w 546787"/>
              <a:gd name="connsiteY30" fmla="*/ 124094 h 142567"/>
              <a:gd name="connsiteX31" fmla="*/ 267854 w 546787"/>
              <a:gd name="connsiteY31" fmla="*/ 133330 h 142567"/>
              <a:gd name="connsiteX32" fmla="*/ 175491 w 546787"/>
              <a:gd name="connsiteY32" fmla="*/ 124094 h 142567"/>
              <a:gd name="connsiteX33" fmla="*/ 64654 w 546787"/>
              <a:gd name="connsiteY33" fmla="*/ 87149 h 142567"/>
              <a:gd name="connsiteX34" fmla="*/ 36945 w 546787"/>
              <a:gd name="connsiteY34" fmla="*/ 77912 h 142567"/>
              <a:gd name="connsiteX35" fmla="*/ 9236 w 546787"/>
              <a:gd name="connsiteY35" fmla="*/ 68676 h 142567"/>
              <a:gd name="connsiteX36" fmla="*/ 46182 w 546787"/>
              <a:gd name="connsiteY36" fmla="*/ 77912 h 142567"/>
              <a:gd name="connsiteX37" fmla="*/ 101600 w 546787"/>
              <a:gd name="connsiteY37" fmla="*/ 96385 h 142567"/>
              <a:gd name="connsiteX38" fmla="*/ 129309 w 546787"/>
              <a:gd name="connsiteY38" fmla="*/ 105621 h 142567"/>
              <a:gd name="connsiteX39" fmla="*/ 193964 w 546787"/>
              <a:gd name="connsiteY39" fmla="*/ 124094 h 142567"/>
              <a:gd name="connsiteX40" fmla="*/ 277091 w 546787"/>
              <a:gd name="connsiteY40" fmla="*/ 133330 h 142567"/>
              <a:gd name="connsiteX41" fmla="*/ 387927 w 546787"/>
              <a:gd name="connsiteY41" fmla="*/ 142567 h 14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6787" h="142567">
                <a:moveTo>
                  <a:pt x="101600" y="59440"/>
                </a:moveTo>
                <a:cubicBezTo>
                  <a:pt x="194815" y="47787"/>
                  <a:pt x="151941" y="58053"/>
                  <a:pt x="230909" y="31730"/>
                </a:cubicBezTo>
                <a:lnTo>
                  <a:pt x="258618" y="22494"/>
                </a:lnTo>
                <a:lnTo>
                  <a:pt x="286327" y="13258"/>
                </a:lnTo>
                <a:cubicBezTo>
                  <a:pt x="223526" y="-7677"/>
                  <a:pt x="255995" y="-836"/>
                  <a:pt x="138545" y="13258"/>
                </a:cubicBezTo>
                <a:cubicBezTo>
                  <a:pt x="101357" y="17721"/>
                  <a:pt x="27709" y="31730"/>
                  <a:pt x="27709" y="31730"/>
                </a:cubicBezTo>
                <a:cubicBezTo>
                  <a:pt x="21551" y="40967"/>
                  <a:pt x="6544" y="48670"/>
                  <a:pt x="9236" y="59440"/>
                </a:cubicBezTo>
                <a:cubicBezTo>
                  <a:pt x="11597" y="68885"/>
                  <a:pt x="27209" y="68676"/>
                  <a:pt x="36945" y="68676"/>
                </a:cubicBezTo>
                <a:cubicBezTo>
                  <a:pt x="61767" y="68676"/>
                  <a:pt x="86206" y="62519"/>
                  <a:pt x="110836" y="59440"/>
                </a:cubicBezTo>
                <a:cubicBezTo>
                  <a:pt x="107757" y="50203"/>
                  <a:pt x="108484" y="38615"/>
                  <a:pt x="101600" y="31730"/>
                </a:cubicBezTo>
                <a:cubicBezTo>
                  <a:pt x="83128" y="13258"/>
                  <a:pt x="64654" y="25573"/>
                  <a:pt x="46182" y="31730"/>
                </a:cubicBezTo>
                <a:cubicBezTo>
                  <a:pt x="55418" y="37888"/>
                  <a:pt x="62941" y="48378"/>
                  <a:pt x="73891" y="50203"/>
                </a:cubicBezTo>
                <a:cubicBezTo>
                  <a:pt x="83494" y="51804"/>
                  <a:pt x="111336" y="40967"/>
                  <a:pt x="101600" y="40967"/>
                </a:cubicBezTo>
                <a:cubicBezTo>
                  <a:pt x="79830" y="40967"/>
                  <a:pt x="58497" y="47124"/>
                  <a:pt x="36945" y="50203"/>
                </a:cubicBezTo>
                <a:cubicBezTo>
                  <a:pt x="46181" y="44045"/>
                  <a:pt x="54451" y="36103"/>
                  <a:pt x="64654" y="31730"/>
                </a:cubicBezTo>
                <a:cubicBezTo>
                  <a:pt x="76322" y="26730"/>
                  <a:pt x="89394" y="25981"/>
                  <a:pt x="101600" y="22494"/>
                </a:cubicBezTo>
                <a:cubicBezTo>
                  <a:pt x="165270" y="4303"/>
                  <a:pt x="84707" y="20692"/>
                  <a:pt x="184727" y="4021"/>
                </a:cubicBezTo>
                <a:cubicBezTo>
                  <a:pt x="255539" y="7100"/>
                  <a:pt x="326494" y="7822"/>
                  <a:pt x="397164" y="13258"/>
                </a:cubicBezTo>
                <a:cubicBezTo>
                  <a:pt x="406871" y="14005"/>
                  <a:pt x="415428" y="20133"/>
                  <a:pt x="424873" y="22494"/>
                </a:cubicBezTo>
                <a:cubicBezTo>
                  <a:pt x="440103" y="26301"/>
                  <a:pt x="455824" y="27923"/>
                  <a:pt x="471054" y="31730"/>
                </a:cubicBezTo>
                <a:cubicBezTo>
                  <a:pt x="480500" y="34091"/>
                  <a:pt x="489318" y="38606"/>
                  <a:pt x="498764" y="40967"/>
                </a:cubicBezTo>
                <a:cubicBezTo>
                  <a:pt x="513994" y="44774"/>
                  <a:pt x="556046" y="61304"/>
                  <a:pt x="544945" y="50203"/>
                </a:cubicBezTo>
                <a:cubicBezTo>
                  <a:pt x="531176" y="36434"/>
                  <a:pt x="508961" y="32945"/>
                  <a:pt x="489527" y="31730"/>
                </a:cubicBezTo>
                <a:lnTo>
                  <a:pt x="341745" y="22494"/>
                </a:lnTo>
                <a:cubicBezTo>
                  <a:pt x="292014" y="10062"/>
                  <a:pt x="275429" y="4021"/>
                  <a:pt x="212436" y="4021"/>
                </a:cubicBezTo>
                <a:cubicBezTo>
                  <a:pt x="169223" y="4021"/>
                  <a:pt x="126230" y="10179"/>
                  <a:pt x="83127" y="13258"/>
                </a:cubicBezTo>
                <a:cubicBezTo>
                  <a:pt x="19608" y="55604"/>
                  <a:pt x="48771" y="43182"/>
                  <a:pt x="0" y="59440"/>
                </a:cubicBezTo>
                <a:lnTo>
                  <a:pt x="83127" y="87149"/>
                </a:lnTo>
                <a:cubicBezTo>
                  <a:pt x="101045" y="93122"/>
                  <a:pt x="129859" y="103512"/>
                  <a:pt x="147782" y="105621"/>
                </a:cubicBezTo>
                <a:cubicBezTo>
                  <a:pt x="187649" y="110311"/>
                  <a:pt x="227830" y="111779"/>
                  <a:pt x="267854" y="114858"/>
                </a:cubicBezTo>
                <a:cubicBezTo>
                  <a:pt x="277091" y="117937"/>
                  <a:pt x="295564" y="114358"/>
                  <a:pt x="295564" y="124094"/>
                </a:cubicBezTo>
                <a:cubicBezTo>
                  <a:pt x="295564" y="133830"/>
                  <a:pt x="277590" y="133330"/>
                  <a:pt x="267854" y="133330"/>
                </a:cubicBezTo>
                <a:cubicBezTo>
                  <a:pt x="236913" y="133330"/>
                  <a:pt x="206279" y="127173"/>
                  <a:pt x="175491" y="124094"/>
                </a:cubicBezTo>
                <a:lnTo>
                  <a:pt x="64654" y="87149"/>
                </a:lnTo>
                <a:lnTo>
                  <a:pt x="36945" y="77912"/>
                </a:lnTo>
                <a:cubicBezTo>
                  <a:pt x="27709" y="74833"/>
                  <a:pt x="-209" y="66315"/>
                  <a:pt x="9236" y="68676"/>
                </a:cubicBezTo>
                <a:cubicBezTo>
                  <a:pt x="21551" y="71755"/>
                  <a:pt x="34023" y="74264"/>
                  <a:pt x="46182" y="77912"/>
                </a:cubicBezTo>
                <a:cubicBezTo>
                  <a:pt x="64833" y="83507"/>
                  <a:pt x="83127" y="90227"/>
                  <a:pt x="101600" y="96385"/>
                </a:cubicBezTo>
                <a:lnTo>
                  <a:pt x="129309" y="105621"/>
                </a:lnTo>
                <a:cubicBezTo>
                  <a:pt x="150007" y="112520"/>
                  <a:pt x="172416" y="120779"/>
                  <a:pt x="193964" y="124094"/>
                </a:cubicBezTo>
                <a:cubicBezTo>
                  <a:pt x="221519" y="128333"/>
                  <a:pt x="249337" y="130687"/>
                  <a:pt x="277091" y="133330"/>
                </a:cubicBezTo>
                <a:cubicBezTo>
                  <a:pt x="313997" y="136845"/>
                  <a:pt x="387927" y="142567"/>
                  <a:pt x="387927" y="1425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57313" y="622170"/>
            <a:ext cx="719144" cy="392415"/>
          </a:xfrm>
          <a:prstGeom prst="rect">
            <a:avLst/>
          </a:prstGeom>
          <a:noFill/>
        </p:spPr>
        <p:txBody>
          <a:bodyPr vert="horz" wrap="squar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28274" y="2247711"/>
            <a:ext cx="377345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2</a:t>
            </a:r>
            <a:endParaRPr lang="ru-RU" sz="900" dirty="0">
              <a:solidFill>
                <a:prstClr val="white"/>
              </a:solidFill>
            </a:endParaRPr>
          </a:p>
        </p:txBody>
      </p:sp>
      <p:cxnSp>
        <p:nvCxnSpPr>
          <p:cNvPr id="72" name="Прямая соединительная линия 71"/>
          <p:cNvCxnSpPr/>
          <p:nvPr/>
        </p:nvCxnSpPr>
        <p:spPr>
          <a:xfrm flipH="1">
            <a:off x="4644009" y="897564"/>
            <a:ext cx="28803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585085" y="587160"/>
            <a:ext cx="370933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D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" name="Полилиния 1"/>
          <p:cNvSpPr/>
          <p:nvPr/>
        </p:nvSpPr>
        <p:spPr>
          <a:xfrm>
            <a:off x="6127423" y="62694"/>
            <a:ext cx="622191" cy="128199"/>
          </a:xfrm>
          <a:custGeom>
            <a:avLst/>
            <a:gdLst>
              <a:gd name="connsiteX0" fmla="*/ 329938 w 622191"/>
              <a:gd name="connsiteY0" fmla="*/ 114375 h 170936"/>
              <a:gd name="connsiteX1" fmla="*/ 282804 w 622191"/>
              <a:gd name="connsiteY1" fmla="*/ 86094 h 170936"/>
              <a:gd name="connsiteX2" fmla="*/ 292231 w 622191"/>
              <a:gd name="connsiteY2" fmla="*/ 57814 h 170936"/>
              <a:gd name="connsiteX3" fmla="*/ 348791 w 622191"/>
              <a:gd name="connsiteY3" fmla="*/ 29534 h 170936"/>
              <a:gd name="connsiteX4" fmla="*/ 377072 w 622191"/>
              <a:gd name="connsiteY4" fmla="*/ 10680 h 170936"/>
              <a:gd name="connsiteX5" fmla="*/ 348791 w 622191"/>
              <a:gd name="connsiteY5" fmla="*/ 1253 h 170936"/>
              <a:gd name="connsiteX6" fmla="*/ 320511 w 622191"/>
              <a:gd name="connsiteY6" fmla="*/ 29534 h 170936"/>
              <a:gd name="connsiteX7" fmla="*/ 245097 w 622191"/>
              <a:gd name="connsiteY7" fmla="*/ 48387 h 170936"/>
              <a:gd name="connsiteX8" fmla="*/ 197963 w 622191"/>
              <a:gd name="connsiteY8" fmla="*/ 38960 h 170936"/>
              <a:gd name="connsiteX9" fmla="*/ 461913 w 622191"/>
              <a:gd name="connsiteY9" fmla="*/ 57814 h 170936"/>
              <a:gd name="connsiteX10" fmla="*/ 612742 w 622191"/>
              <a:gd name="connsiteY10" fmla="*/ 38960 h 170936"/>
              <a:gd name="connsiteX11" fmla="*/ 584462 w 622191"/>
              <a:gd name="connsiteY11" fmla="*/ 48387 h 170936"/>
              <a:gd name="connsiteX12" fmla="*/ 527901 w 622191"/>
              <a:gd name="connsiteY12" fmla="*/ 76668 h 170936"/>
              <a:gd name="connsiteX13" fmla="*/ 556181 w 622191"/>
              <a:gd name="connsiteY13" fmla="*/ 95521 h 170936"/>
              <a:gd name="connsiteX14" fmla="*/ 593888 w 622191"/>
              <a:gd name="connsiteY14" fmla="*/ 95521 h 170936"/>
              <a:gd name="connsiteX15" fmla="*/ 556181 w 622191"/>
              <a:gd name="connsiteY15" fmla="*/ 133228 h 170936"/>
              <a:gd name="connsiteX16" fmla="*/ 499620 w 622191"/>
              <a:gd name="connsiteY16" fmla="*/ 170936 h 170936"/>
              <a:gd name="connsiteX17" fmla="*/ 197963 w 622191"/>
              <a:gd name="connsiteY17" fmla="*/ 152082 h 170936"/>
              <a:gd name="connsiteX18" fmla="*/ 141402 w 622191"/>
              <a:gd name="connsiteY18" fmla="*/ 133228 h 170936"/>
              <a:gd name="connsiteX19" fmla="*/ 84841 w 622191"/>
              <a:gd name="connsiteY19" fmla="*/ 114375 h 170936"/>
              <a:gd name="connsiteX20" fmla="*/ 56561 w 622191"/>
              <a:gd name="connsiteY20" fmla="*/ 104948 h 170936"/>
              <a:gd name="connsiteX21" fmla="*/ 0 w 622191"/>
              <a:gd name="connsiteY21" fmla="*/ 76668 h 170936"/>
              <a:gd name="connsiteX22" fmla="*/ 56561 w 622191"/>
              <a:gd name="connsiteY22" fmla="*/ 95521 h 170936"/>
              <a:gd name="connsiteX23" fmla="*/ 150829 w 622191"/>
              <a:gd name="connsiteY23" fmla="*/ 123802 h 170936"/>
              <a:gd name="connsiteX24" fmla="*/ 179109 w 622191"/>
              <a:gd name="connsiteY24" fmla="*/ 133228 h 170936"/>
              <a:gd name="connsiteX25" fmla="*/ 301657 w 622191"/>
              <a:gd name="connsiteY25" fmla="*/ 142655 h 170936"/>
              <a:gd name="connsiteX26" fmla="*/ 433633 w 622191"/>
              <a:gd name="connsiteY26" fmla="*/ 133228 h 170936"/>
              <a:gd name="connsiteX27" fmla="*/ 490193 w 622191"/>
              <a:gd name="connsiteY27" fmla="*/ 114375 h 170936"/>
              <a:gd name="connsiteX28" fmla="*/ 518474 w 622191"/>
              <a:gd name="connsiteY28" fmla="*/ 104948 h 170936"/>
              <a:gd name="connsiteX29" fmla="*/ 546754 w 622191"/>
              <a:gd name="connsiteY29" fmla="*/ 86094 h 170936"/>
              <a:gd name="connsiteX30" fmla="*/ 546754 w 622191"/>
              <a:gd name="connsiteY30" fmla="*/ 142655 h 170936"/>
              <a:gd name="connsiteX31" fmla="*/ 490193 w 622191"/>
              <a:gd name="connsiteY31" fmla="*/ 161509 h 170936"/>
              <a:gd name="connsiteX32" fmla="*/ 367645 w 622191"/>
              <a:gd name="connsiteY32" fmla="*/ 152082 h 170936"/>
              <a:gd name="connsiteX33" fmla="*/ 339365 w 622191"/>
              <a:gd name="connsiteY33" fmla="*/ 142655 h 170936"/>
              <a:gd name="connsiteX34" fmla="*/ 216816 w 622191"/>
              <a:gd name="connsiteY34" fmla="*/ 123802 h 170936"/>
              <a:gd name="connsiteX35" fmla="*/ 150829 w 622191"/>
              <a:gd name="connsiteY35" fmla="*/ 86094 h 1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2191" h="170936">
                <a:moveTo>
                  <a:pt x="329938" y="114375"/>
                </a:moveTo>
                <a:cubicBezTo>
                  <a:pt x="314227" y="104948"/>
                  <a:pt x="292967" y="101339"/>
                  <a:pt x="282804" y="86094"/>
                </a:cubicBezTo>
                <a:cubicBezTo>
                  <a:pt x="277292" y="77826"/>
                  <a:pt x="286024" y="65573"/>
                  <a:pt x="292231" y="57814"/>
                </a:cubicBezTo>
                <a:cubicBezTo>
                  <a:pt x="305522" y="41200"/>
                  <a:pt x="330159" y="35744"/>
                  <a:pt x="348791" y="29534"/>
                </a:cubicBezTo>
                <a:cubicBezTo>
                  <a:pt x="358218" y="23249"/>
                  <a:pt x="377072" y="22010"/>
                  <a:pt x="377072" y="10680"/>
                </a:cubicBezTo>
                <a:cubicBezTo>
                  <a:pt x="377072" y="743"/>
                  <a:pt x="358218" y="-1889"/>
                  <a:pt x="348791" y="1253"/>
                </a:cubicBezTo>
                <a:cubicBezTo>
                  <a:pt x="336144" y="5469"/>
                  <a:pt x="331603" y="22139"/>
                  <a:pt x="320511" y="29534"/>
                </a:cubicBezTo>
                <a:cubicBezTo>
                  <a:pt x="308091" y="37814"/>
                  <a:pt x="251891" y="47028"/>
                  <a:pt x="245097" y="48387"/>
                </a:cubicBezTo>
                <a:cubicBezTo>
                  <a:pt x="229386" y="45245"/>
                  <a:pt x="181941" y="38960"/>
                  <a:pt x="197963" y="38960"/>
                </a:cubicBezTo>
                <a:cubicBezTo>
                  <a:pt x="266751" y="38960"/>
                  <a:pt x="386726" y="50979"/>
                  <a:pt x="461913" y="57814"/>
                </a:cubicBezTo>
                <a:cubicBezTo>
                  <a:pt x="508483" y="50052"/>
                  <a:pt x="567427" y="38960"/>
                  <a:pt x="612742" y="38960"/>
                </a:cubicBezTo>
                <a:cubicBezTo>
                  <a:pt x="622679" y="38960"/>
                  <a:pt x="593350" y="43943"/>
                  <a:pt x="584462" y="48387"/>
                </a:cubicBezTo>
                <a:cubicBezTo>
                  <a:pt x="511366" y="84936"/>
                  <a:pt x="598983" y="52973"/>
                  <a:pt x="527901" y="76668"/>
                </a:cubicBezTo>
                <a:cubicBezTo>
                  <a:pt x="537328" y="82952"/>
                  <a:pt x="544908" y="94394"/>
                  <a:pt x="556181" y="95521"/>
                </a:cubicBezTo>
                <a:cubicBezTo>
                  <a:pt x="589511" y="98854"/>
                  <a:pt x="662253" y="72733"/>
                  <a:pt x="593888" y="95521"/>
                </a:cubicBezTo>
                <a:cubicBezTo>
                  <a:pt x="577892" y="143514"/>
                  <a:pt x="597317" y="110375"/>
                  <a:pt x="556181" y="133228"/>
                </a:cubicBezTo>
                <a:cubicBezTo>
                  <a:pt x="536373" y="144232"/>
                  <a:pt x="499620" y="170936"/>
                  <a:pt x="499620" y="170936"/>
                </a:cubicBezTo>
                <a:cubicBezTo>
                  <a:pt x="476252" y="170001"/>
                  <a:pt x="275505" y="169977"/>
                  <a:pt x="197963" y="152082"/>
                </a:cubicBezTo>
                <a:cubicBezTo>
                  <a:pt x="178598" y="147613"/>
                  <a:pt x="160256" y="139512"/>
                  <a:pt x="141402" y="133228"/>
                </a:cubicBezTo>
                <a:lnTo>
                  <a:pt x="84841" y="114375"/>
                </a:lnTo>
                <a:cubicBezTo>
                  <a:pt x="75414" y="111233"/>
                  <a:pt x="64829" y="110460"/>
                  <a:pt x="56561" y="104948"/>
                </a:cubicBezTo>
                <a:cubicBezTo>
                  <a:pt x="20012" y="80582"/>
                  <a:pt x="39029" y="89677"/>
                  <a:pt x="0" y="76668"/>
                </a:cubicBezTo>
                <a:cubicBezTo>
                  <a:pt x="54084" y="58639"/>
                  <a:pt x="3602" y="66099"/>
                  <a:pt x="56561" y="95521"/>
                </a:cubicBezTo>
                <a:cubicBezTo>
                  <a:pt x="80282" y="108699"/>
                  <a:pt x="123264" y="115926"/>
                  <a:pt x="150829" y="123802"/>
                </a:cubicBezTo>
                <a:cubicBezTo>
                  <a:pt x="160383" y="126532"/>
                  <a:pt x="169249" y="131996"/>
                  <a:pt x="179109" y="133228"/>
                </a:cubicBezTo>
                <a:cubicBezTo>
                  <a:pt x="219763" y="138310"/>
                  <a:pt x="260808" y="139513"/>
                  <a:pt x="301657" y="142655"/>
                </a:cubicBezTo>
                <a:cubicBezTo>
                  <a:pt x="345649" y="139513"/>
                  <a:pt x="390017" y="139770"/>
                  <a:pt x="433633" y="133228"/>
                </a:cubicBezTo>
                <a:cubicBezTo>
                  <a:pt x="453286" y="130280"/>
                  <a:pt x="471340" y="120659"/>
                  <a:pt x="490193" y="114375"/>
                </a:cubicBezTo>
                <a:lnTo>
                  <a:pt x="518474" y="104948"/>
                </a:lnTo>
                <a:cubicBezTo>
                  <a:pt x="527901" y="98663"/>
                  <a:pt x="535763" y="83346"/>
                  <a:pt x="546754" y="86094"/>
                </a:cubicBezTo>
                <a:cubicBezTo>
                  <a:pt x="565375" y="90749"/>
                  <a:pt x="553272" y="137999"/>
                  <a:pt x="546754" y="142655"/>
                </a:cubicBezTo>
                <a:cubicBezTo>
                  <a:pt x="530582" y="154206"/>
                  <a:pt x="490193" y="161509"/>
                  <a:pt x="490193" y="161509"/>
                </a:cubicBezTo>
                <a:cubicBezTo>
                  <a:pt x="449344" y="158367"/>
                  <a:pt x="408299" y="157164"/>
                  <a:pt x="367645" y="152082"/>
                </a:cubicBezTo>
                <a:cubicBezTo>
                  <a:pt x="357785" y="150849"/>
                  <a:pt x="349005" y="145065"/>
                  <a:pt x="339365" y="142655"/>
                </a:cubicBezTo>
                <a:cubicBezTo>
                  <a:pt x="296177" y="131858"/>
                  <a:pt x="262612" y="129526"/>
                  <a:pt x="216816" y="123802"/>
                </a:cubicBezTo>
                <a:cubicBezTo>
                  <a:pt x="153589" y="102726"/>
                  <a:pt x="169142" y="122724"/>
                  <a:pt x="150829" y="8609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46367" y="43405"/>
            <a:ext cx="3503201" cy="623248"/>
          </a:xfrm>
          <a:prstGeom prst="rect">
            <a:avLst/>
          </a:prstGeom>
        </p:spPr>
        <p:txBody>
          <a:bodyPr wrap="none" lIns="68579" tIns="34290" rIns="68579" bIns="34290">
            <a:spAutoFit/>
          </a:bodyPr>
          <a:lstStyle/>
          <a:p>
            <a:r>
              <a:rPr lang="ru-RU" sz="3600" dirty="0" smtClean="0">
                <a:solidFill>
                  <a:prstClr val="white"/>
                </a:solidFill>
              </a:rPr>
              <a:t>Схема парашюта</a:t>
            </a:r>
            <a:endParaRPr lang="ru-RU" sz="36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3537" y="1443644"/>
            <a:ext cx="2520280" cy="16081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79" tIns="34290" rIns="68579" bIns="34290" rtlCol="0">
            <a:spAutoFit/>
          </a:bodyPr>
          <a:lstStyle/>
          <a:p>
            <a:r>
              <a:rPr lang="en-US" sz="36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D</a:t>
            </a:r>
            <a:r>
              <a:rPr lang="ru-RU" sz="2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1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</a:t>
            </a:r>
            <a:r>
              <a:rPr lang="en-US" sz="36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3</a:t>
            </a:r>
            <a:r>
              <a:rPr lang="ru-RU" sz="20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см</a:t>
            </a:r>
            <a:endParaRPr lang="ru-RU" sz="20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  <a:p>
            <a:r>
              <a:rPr lang="en-US" sz="2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</a:t>
            </a:r>
            <a:r>
              <a:rPr lang="ru-RU" sz="2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1</a:t>
            </a:r>
            <a:r>
              <a:rPr lang="en-US" sz="2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 </a:t>
            </a:r>
            <a:r>
              <a:rPr lang="en-US" sz="2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0.17</a:t>
            </a:r>
            <a:r>
              <a:rPr lang="ru-RU" sz="2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м</a:t>
            </a:r>
            <a:endParaRPr lang="en-US" sz="28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  <a:p>
            <a:r>
              <a:rPr lang="en-US" sz="2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H2=</a:t>
            </a:r>
            <a:r>
              <a:rPr lang="en-US" sz="36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2</a:t>
            </a:r>
            <a:r>
              <a:rPr lang="en-US" sz="2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H2= 0.34</a:t>
            </a:r>
            <a:r>
              <a:rPr lang="ru-RU" sz="2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м</a:t>
            </a:r>
            <a:endParaRPr lang="ru-RU" sz="28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32" y="3436012"/>
            <a:ext cx="3980083" cy="1115690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pPr marL="214311" indent="-214311">
              <a:buFont typeface="Wingdings" pitchFamily="2" charset="2"/>
              <a:buChar char="Ø"/>
            </a:pPr>
            <a:r>
              <a:rPr lang="ru-RU" sz="1700" dirty="0">
                <a:solidFill>
                  <a:prstClr val="white"/>
                </a:solidFill>
              </a:rPr>
              <a:t>Купол: парашютная ткань.</a:t>
            </a:r>
          </a:p>
          <a:p>
            <a:pPr marL="214311" indent="-214311">
              <a:buFont typeface="Wingdings" pitchFamily="2" charset="2"/>
              <a:buChar char="Ø"/>
            </a:pPr>
            <a:endParaRPr lang="ru-RU" sz="1700" dirty="0">
              <a:solidFill>
                <a:prstClr val="white"/>
              </a:solidFill>
            </a:endParaRPr>
          </a:p>
          <a:p>
            <a:pPr marL="214311" indent="-214311">
              <a:buFont typeface="Wingdings" pitchFamily="2" charset="2"/>
              <a:buChar char="Ø"/>
            </a:pPr>
            <a:r>
              <a:rPr lang="ru-RU" sz="1700" dirty="0">
                <a:solidFill>
                  <a:prstClr val="white"/>
                </a:solidFill>
              </a:rPr>
              <a:t>Стропы: тонкие капроновые нити.</a:t>
            </a:r>
          </a:p>
          <a:p>
            <a:endParaRPr lang="ru-RU" sz="1700" dirty="0">
              <a:solidFill>
                <a:prstClr val="white"/>
              </a:solidFill>
            </a:endParaRPr>
          </a:p>
        </p:txBody>
      </p:sp>
      <p:pic>
        <p:nvPicPr>
          <p:cNvPr id="5122" name="Picture 2" descr="G:\Безымянны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80" y="80111"/>
            <a:ext cx="2086908" cy="489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Прямая со стрелкой 66"/>
          <p:cNvCxnSpPr>
            <a:endCxn id="2" idx="0"/>
          </p:cNvCxnSpPr>
          <p:nvPr/>
        </p:nvCxnSpPr>
        <p:spPr>
          <a:xfrm flipV="1">
            <a:off x="4932041" y="148477"/>
            <a:ext cx="1525321" cy="74909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6507271" y="1143000"/>
            <a:ext cx="2466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6489523" y="4286250"/>
            <a:ext cx="2541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653216" y="89303"/>
            <a:ext cx="4320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33664" y="93185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/>
              <a:t>Параметры</a:t>
            </a:r>
            <a:r>
              <a:rPr lang="en-US" sz="1800" b="1" dirty="0" smtClean="0"/>
              <a:t>: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189722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see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832430"/>
            <a:ext cx="4724400" cy="43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4114800" y="1428750"/>
            <a:ext cx="1239665" cy="9715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114800" y="1428750"/>
            <a:ext cx="26670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9549" y="1257300"/>
            <a:ext cx="3905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Здесь находятся семена и бактерии в гранулах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524" y="43755"/>
            <a:ext cx="6162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Конструкция биологического отсека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046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9" y="221456"/>
            <a:ext cx="7776864" cy="857250"/>
          </a:xfrm>
        </p:spPr>
        <p:txBody>
          <a:bodyPr>
            <a:normAutofit/>
          </a:bodyPr>
          <a:lstStyle/>
          <a:p>
            <a:r>
              <a:rPr lang="ru-RU" dirty="0" smtClean="0"/>
              <a:t>Система измерения электрического сопротивления почвы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93" y="1369221"/>
            <a:ext cx="6338611" cy="3563730"/>
          </a:xfrm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438299"/>
              </p:ext>
            </p:extLst>
          </p:nvPr>
        </p:nvGraphicFramePr>
        <p:xfrm>
          <a:off x="3692069" y="2331897"/>
          <a:ext cx="696315" cy="69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Точечный рисунок" r:id="rId4" imgW="1800360" imgH="1800360" progId="Paint.Picture">
                  <p:embed/>
                </p:oleObj>
              </mc:Choice>
              <mc:Fallback>
                <p:oleObj name="Точечный рисунок" r:id="rId4" imgW="1800360" imgH="1800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2069" y="2331897"/>
                        <a:ext cx="696315" cy="69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2441495"/>
            <a:ext cx="158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К измерительной</a:t>
            </a:r>
          </a:p>
          <a:p>
            <a:r>
              <a:rPr lang="ru-RU" b="1" dirty="0" smtClean="0"/>
              <a:t>цепи</a:t>
            </a:r>
            <a:endParaRPr lang="ru-RU" b="1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152400" y="3105150"/>
            <a:ext cx="1428161" cy="0"/>
          </a:xfrm>
          <a:prstGeom prst="straightConnector1">
            <a:avLst/>
          </a:prstGeom>
          <a:ln w="3175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5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8111" y="285750"/>
            <a:ext cx="6859788" cy="5334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dirty="0" smtClean="0"/>
              <a:t>Блок переключения стержня</a:t>
            </a:r>
            <a:endParaRPr lang="ru-RU" dirty="0"/>
          </a:p>
        </p:txBody>
      </p:sp>
      <p:pic>
        <p:nvPicPr>
          <p:cNvPr id="44035" name="Picture 3" descr="G:\Новая папка (9)\Снимок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123950"/>
            <a:ext cx="7704856" cy="31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5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5334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Датчики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398190"/>
              </p:ext>
            </p:extLst>
          </p:nvPr>
        </p:nvGraphicFramePr>
        <p:xfrm>
          <a:off x="152400" y="1123950"/>
          <a:ext cx="5867400" cy="285191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73276"/>
                <a:gridCol w="943967"/>
                <a:gridCol w="1277130"/>
                <a:gridCol w="888441"/>
                <a:gridCol w="1184586"/>
              </a:tblGrid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Датчик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Название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Пределы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Точность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Интерфейс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775537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Акселерометр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ADXL375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±200g, 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три оси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±50mg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SPI/IIC</a:t>
                      </a:r>
                      <a:br>
                        <a:rPr lang="en-US" sz="1700" u="none" strike="noStrike">
                          <a:effectLst/>
                        </a:rPr>
                      </a:br>
                      <a:r>
                        <a:rPr lang="ru-RU" sz="1700" u="none" strike="noStrike">
                          <a:effectLst/>
                        </a:rPr>
                        <a:t>до 1600 </a:t>
                      </a:r>
                      <a:r>
                        <a:rPr lang="en-US" sz="1700" u="none" strike="noStrike">
                          <a:effectLst/>
                        </a:rPr>
                        <a:t>Hz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775537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Влажности и </a:t>
                      </a:r>
                      <a:br>
                        <a:rPr lang="ru-RU" sz="1700" u="none" strike="noStrike">
                          <a:effectLst/>
                        </a:rPr>
                      </a:br>
                      <a:r>
                        <a:rPr lang="ru-RU" sz="1700" u="none" strike="noStrike">
                          <a:effectLst/>
                        </a:rPr>
                        <a:t>температуры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DHT22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0-100%</a:t>
                      </a:r>
                      <a:br>
                        <a:rPr lang="ru-RU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-40-80°с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±2%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>
                          <a:effectLst/>
                        </a:rPr>
                        <a:t>±0,5°c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1-wire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Кислорода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SK 25F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0-30%O2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±1%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Аналоговый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22794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Углекислого газа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CDM4161a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400-4000 ppm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±20%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Аналоговый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840386"/>
              </p:ext>
            </p:extLst>
          </p:nvPr>
        </p:nvGraphicFramePr>
        <p:xfrm>
          <a:off x="6324600" y="1123951"/>
          <a:ext cx="2667000" cy="281940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03218"/>
                <a:gridCol w="1163782"/>
              </a:tblGrid>
              <a:tr h="313267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Компонент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Ток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13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Atmega128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50mA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13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DHT22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1.5mA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13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CDM4161A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100mA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13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MPX5100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10mA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13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ADXL375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13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DS18B20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5mA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132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RXQ3-443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30mA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13267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197,5mA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3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609600"/>
          </a:xfrm>
        </p:spPr>
        <p:txBody>
          <a:bodyPr/>
          <a:lstStyle/>
          <a:p>
            <a:r>
              <a:rPr lang="ru-RU" dirty="0" smtClean="0"/>
              <a:t>Накопление собранных данных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" y="320040"/>
            <a:ext cx="4486388" cy="3086100"/>
          </a:xfrm>
        </p:spPr>
      </p:pic>
      <p:sp>
        <p:nvSpPr>
          <p:cNvPr id="5" name="TextBox 4"/>
          <p:cNvSpPr txBox="1"/>
          <p:nvPr/>
        </p:nvSpPr>
        <p:spPr>
          <a:xfrm>
            <a:off x="304800" y="3714750"/>
            <a:ext cx="5327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Опасность потери самых интересных – полученных после посадки</a:t>
            </a:r>
          </a:p>
          <a:p>
            <a:r>
              <a:rPr lang="ru-RU" dirty="0" smtClean="0"/>
              <a:t>данных из-за помех</a:t>
            </a:r>
            <a:endParaRPr lang="ru-RU" dirty="0"/>
          </a:p>
        </p:txBody>
      </p:sp>
      <p:pic>
        <p:nvPicPr>
          <p:cNvPr id="4098" name="Picture 2" descr="http://icons.iconarchive.com/icons/dakirby309/simply-styled/256/Micro-SD-Ca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9640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28003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нейтрализации этой опасности на аппарате предусмотен накопитель собираемых данных на основе флеш-памяти.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63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282" y="57150"/>
            <a:ext cx="7558733" cy="97155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Наземная обработка полученных данных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123950"/>
            <a:ext cx="4748920" cy="3762568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r>
              <a:rPr lang="ru-RU" sz="1600" dirty="0"/>
              <a:t>Используя показания акселерометра и метод двойного интегрирования мы можем определить глубину погружения стержней-зондов в почву. На основании этих данных мы можем судить о ее твердости</a:t>
            </a:r>
          </a:p>
          <a:p>
            <a:endParaRPr lang="ru-RU" sz="1600" dirty="0"/>
          </a:p>
          <a:p>
            <a:r>
              <a:rPr lang="ru-RU" sz="1600" dirty="0"/>
              <a:t>На основании  полученных данных о твердости, электропроводности и  температуре мы можем получить представление о составе почвы и ее свойствах (теплопроводности), следовательно о пригодности к прорастанию семян.</a:t>
            </a:r>
          </a:p>
          <a:p>
            <a:endParaRPr lang="ru-RU" sz="1600" dirty="0"/>
          </a:p>
          <a:p>
            <a:r>
              <a:rPr lang="ru-RU" sz="1600" dirty="0"/>
              <a:t>На основании данных атмосферы, полученных во время спуска, можем судить о наличии газов, необходимых для жизни растений.</a:t>
            </a:r>
          </a:p>
        </p:txBody>
      </p:sp>
      <p:pic>
        <p:nvPicPr>
          <p:cNvPr id="4" name="Picture 2" descr="F:\depth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38" y="1133475"/>
            <a:ext cx="4374462" cy="332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00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28750"/>
                <a:ext cx="4953893" cy="3162300"/>
              </a:xfrm>
            </p:spPr>
            <p:txBody>
              <a:bodyPr/>
              <a:lstStyle/>
              <a:p>
                <a:r>
                  <a:rPr lang="ru-RU" dirty="0" smtClean="0"/>
                  <a:t>Для определения удельного сопротивления почвы мы используем формулу </a:t>
                </a:r>
                <a:r>
                  <a:rPr lang="ru-RU" dirty="0" err="1" smtClean="0"/>
                  <a:t>Дуайта</a:t>
                </a:r>
                <a:r>
                  <a:rPr lang="ru-RU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sz="1800" dirty="0" smtClean="0"/>
                  <a:t>    R </a:t>
                </a:r>
                <a:r>
                  <a:rPr lang="en-US" sz="2000" dirty="0" smtClean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ru-RU" sz="1600" i="1" dirty="0" smtClean="0">
                    <a:latin typeface="Cambria Math"/>
                  </a:rPr>
                  <a:t>, </a:t>
                </a: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8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𝒍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latin typeface="Cambria Math"/>
                                  <a:ea typeface="Cambria Math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𝟒</m:t>
                                  </m:r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𝑳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28750"/>
                <a:ext cx="4953893" cy="3162300"/>
              </a:xfrm>
              <a:blipFill rotWithShape="1">
                <a:blip r:embed="rId2"/>
                <a:stretch>
                  <a:fillRect l="-1108" t="-1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F:\strut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85950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56282" y="57150"/>
            <a:ext cx="7558733" cy="9715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prstClr val="white"/>
                </a:solidFill>
              </a:rPr>
              <a:t>Наземная обработка полученных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82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9800" y="133350"/>
            <a:ext cx="4953000" cy="514350"/>
          </a:xfrm>
        </p:spPr>
        <p:txBody>
          <a:bodyPr/>
          <a:lstStyle/>
          <a:p>
            <a:pPr algn="ctr"/>
            <a:r>
              <a:rPr lang="ru-RU" dirty="0" smtClean="0"/>
              <a:t>Масса </a:t>
            </a:r>
            <a:r>
              <a:rPr lang="ru-RU" dirty="0" smtClean="0"/>
              <a:t>аппарата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6160737"/>
              </p:ext>
            </p:extLst>
          </p:nvPr>
        </p:nvGraphicFramePr>
        <p:xfrm>
          <a:off x="990600" y="845962"/>
          <a:ext cx="7467600" cy="401178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705626"/>
                <a:gridCol w="1196433"/>
                <a:gridCol w="1262902"/>
                <a:gridCol w="1302639"/>
              </a:tblGrid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Наименование</a:t>
                      </a:r>
                      <a:endParaRPr lang="ru-RU" sz="1400" b="1" i="1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Масса, г</a:t>
                      </a:r>
                      <a:endParaRPr lang="ru-RU" sz="1400" b="1" i="1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Количество</a:t>
                      </a:r>
                      <a:endParaRPr lang="ru-RU" sz="1400" b="1" i="1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Итого, г</a:t>
                      </a:r>
                      <a:endParaRPr lang="ru-RU" sz="1400" b="1" i="1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Акселерометр (</a:t>
                      </a:r>
                      <a:r>
                        <a:rPr lang="en-US" sz="1400" u="none" strike="noStrike">
                          <a:effectLst/>
                        </a:rPr>
                        <a:t>ADXL375)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0.30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err="1">
                          <a:effectLst/>
                        </a:rPr>
                        <a:t>microSD</a:t>
                      </a:r>
                      <a:r>
                        <a:rPr lang="en-US" sz="1400" u="none" strike="noStrike">
                          <a:effectLst/>
                        </a:rPr>
                        <a:t> </a:t>
                      </a:r>
                      <a:r>
                        <a:rPr lang="ru-RU" sz="1400" u="none" strike="noStrike" smtClean="0">
                          <a:effectLst/>
                        </a:rPr>
                        <a:t>с держателем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Платы стандартного конструктора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43.00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43.00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Термистор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Датчик кислорода (25</a:t>
                      </a:r>
                      <a:r>
                        <a:rPr lang="en-US" sz="1400" u="none" strike="noStrike">
                          <a:effectLst/>
                        </a:rPr>
                        <a:t>F)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7.00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7.00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35630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Модуль измерения количества </a:t>
                      </a:r>
                      <a:r>
                        <a:rPr lang="en-US" sz="1400" u="none" strike="noStrike">
                          <a:effectLst/>
                        </a:rPr>
                        <a:t>CO2(CDM4161a)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6.00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6.00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35630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Датчик влажности и температуры(</a:t>
                      </a:r>
                      <a:r>
                        <a:rPr lang="en-US" sz="1400" u="none" strike="noStrike">
                          <a:effectLst/>
                        </a:rPr>
                        <a:t>DHT22)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9.00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9.00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Парашютная система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15.00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15.00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Батарея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15.00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45.00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Семена (1 см^3)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 smtClean="0">
                          <a:effectLst/>
                        </a:rPr>
                        <a:t>0.39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68.40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25.00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Механизм рассыпания семян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8.06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1.00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8.06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Зонд (</a:t>
                      </a:r>
                      <a:r>
                        <a:rPr lang="en-US" sz="1400" u="none" strike="noStrike">
                          <a:effectLst/>
                        </a:rPr>
                        <a:t>h=200mm,r_o=3, r_i=2mm)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6.14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3.00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18.42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</a:rPr>
                        <a:t>Итог:</a:t>
                      </a:r>
                      <a:endParaRPr lang="ru-RU" sz="1400" b="1" i="1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1" i="1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183.48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  <a:tr h="2356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Остается на </a:t>
                      </a:r>
                      <a:r>
                        <a:rPr lang="ru-RU" sz="1400" u="none" strike="noStrike" dirty="0" smtClean="0">
                          <a:effectLst/>
                        </a:rPr>
                        <a:t>корпус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166.52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868" marR="8868" marT="8868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0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79464" y="221459"/>
            <a:ext cx="7583488" cy="676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779464" y="1028703"/>
            <a:ext cx="7583488" cy="3438523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/>
              <a:t>Целью </a:t>
            </a:r>
            <a:r>
              <a:rPr lang="ru-RU" altLang="ru-RU" dirty="0"/>
              <a:t>нашего проекта является создание </a:t>
            </a:r>
            <a:r>
              <a:rPr lang="ru-RU" altLang="ru-RU" dirty="0" smtClean="0"/>
              <a:t>аппарата</a:t>
            </a:r>
            <a:r>
              <a:rPr lang="ru-RU" altLang="ru-RU" dirty="0"/>
              <a:t> </a:t>
            </a:r>
            <a:r>
              <a:rPr lang="ru-RU" altLang="ru-RU" dirty="0" smtClean="0"/>
              <a:t>для отработки некоторых компонентов, необходимых для изучения </a:t>
            </a:r>
            <a:r>
              <a:rPr lang="ru-RU" altLang="ru-RU" dirty="0"/>
              <a:t>возможности выращивания растений на удалённых планетах.</a:t>
            </a:r>
          </a:p>
          <a:p>
            <a:pPr eaLnBrk="1" hangingPunct="1"/>
            <a:endParaRPr lang="ru-RU" alt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38570"/>
              </p:ext>
            </p:extLst>
          </p:nvPr>
        </p:nvGraphicFramePr>
        <p:xfrm>
          <a:off x="1066800" y="2038350"/>
          <a:ext cx="6400800" cy="2824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0"/>
                <a:gridCol w="3200400"/>
              </a:tblGrid>
              <a:tr h="427089">
                <a:tc>
                  <a:txBody>
                    <a:bodyPr/>
                    <a:lstStyle/>
                    <a:p>
                      <a:r>
                        <a:rPr lang="ru-RU" dirty="0" smtClean="0"/>
                        <a:t>Задачи</a:t>
                      </a:r>
                      <a:r>
                        <a:rPr lang="ru-RU" baseline="0" dirty="0" smtClean="0"/>
                        <a:t> основной программы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Задачи дополнительной программы</a:t>
                      </a:r>
                      <a:endParaRPr lang="ru-RU" dirty="0"/>
                    </a:p>
                  </a:txBody>
                  <a:tcPr/>
                </a:tc>
              </a:tr>
              <a:tr h="580841"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Обеспечение плавного</a:t>
                      </a:r>
                      <a:r>
                        <a:rPr lang="ru-RU" baseline="0" dirty="0" smtClean="0"/>
                        <a:t> спуска и посадки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параметров атмосферы (влажность и содержание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C</a:t>
                      </a:r>
                      <a:r>
                        <a:rPr lang="ru-RU" baseline="0" dirty="0" smtClean="0"/>
                        <a:t>О2 и О2)</a:t>
                      </a:r>
                      <a:endParaRPr lang="ru-RU" dirty="0"/>
                    </a:p>
                  </a:txBody>
                  <a:tcPr/>
                </a:tc>
              </a:tr>
              <a:tr h="82001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давления и температуры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параметров почвы (электрическое</a:t>
                      </a:r>
                      <a:r>
                        <a:rPr lang="ru-RU" baseline="0" dirty="0" smtClean="0"/>
                        <a:t> сопротивление, твердость и температура)</a:t>
                      </a:r>
                      <a:endParaRPr lang="ru-RU" dirty="0"/>
                    </a:p>
                  </a:txBody>
                  <a:tcPr/>
                </a:tc>
              </a:tr>
              <a:tr h="580841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параметров освещенности на поверхности</a:t>
                      </a:r>
                      <a:endParaRPr lang="ru-RU" dirty="0"/>
                    </a:p>
                  </a:txBody>
                  <a:tcPr/>
                </a:tc>
              </a:tr>
              <a:tr h="41570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Доставка семян и бактерий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9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-171450"/>
            <a:ext cx="6859788" cy="1028700"/>
          </a:xfrm>
        </p:spPr>
        <p:txBody>
          <a:bodyPr/>
          <a:lstStyle/>
          <a:p>
            <a:pPr algn="ctr"/>
            <a:r>
              <a:rPr lang="ru-RU" dirty="0" smtClean="0"/>
              <a:t>Аварийные ситуации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759894"/>
              </p:ext>
            </p:extLst>
          </p:nvPr>
        </p:nvGraphicFramePr>
        <p:xfrm>
          <a:off x="533400" y="971550"/>
          <a:ext cx="8153401" cy="391059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717516"/>
                <a:gridCol w="2717516"/>
                <a:gridCol w="2718369"/>
              </a:tblGrid>
              <a:tr h="2071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 dirty="0">
                          <a:effectLst/>
                        </a:rPr>
                        <a:t>Аварийные ситуации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Последствия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 dirty="0">
                          <a:effectLst/>
                        </a:rPr>
                        <a:t>Меры предосторожности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54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1.</a:t>
                      </a:r>
                      <a:r>
                        <a:rPr lang="ru-RU" sz="1200" u="sng" dirty="0">
                          <a:effectLst/>
                        </a:rPr>
                        <a:t>Не раскроется парашют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Аппарат разобьется.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Правильная укладка парашюта в отсек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7278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2.</a:t>
                      </a:r>
                      <a:r>
                        <a:rPr lang="ru-RU" sz="1200" u="sng" dirty="0">
                          <a:effectLst/>
                        </a:rPr>
                        <a:t>Отказ отдельных элементов электроники:</a:t>
                      </a:r>
                      <a:endParaRPr lang="ru-RU" sz="12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а) Микропроцессор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Полная потеря управления над аппаратом и связи с ним.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Нет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5840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б) Датчики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Потеря данных, собираемых во время полета и приземления.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Нет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54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в) Исполнительные устройства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Частичная потеря управления над аппаратом.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Резервирование исполнительных органов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5293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3.</a:t>
                      </a:r>
                      <a:r>
                        <a:rPr lang="ru-RU" sz="1200" u="sng">
                          <a:effectLst/>
                        </a:rPr>
                        <a:t>Падение</a:t>
                      </a:r>
                      <a:r>
                        <a:rPr lang="ru-RU" sz="1200">
                          <a:effectLst/>
                        </a:rPr>
                        <a:t>: 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а) В водоем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Потеря данных, собираемых после посадки.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54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б) На камень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Возможна поломка выдвижных стержней.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Нет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5840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</a:rPr>
                        <a:t>в) В лес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Возможность застрять в ветках деревьев.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</a:rPr>
                        <a:t>Пережигание нитей парашюта (появляется возможность падения)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2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09550"/>
            <a:ext cx="4344295" cy="685800"/>
          </a:xfrm>
        </p:spPr>
        <p:txBody>
          <a:bodyPr/>
          <a:lstStyle/>
          <a:p>
            <a:pPr algn="ctr"/>
            <a:r>
              <a:rPr lang="ru-RU" dirty="0" smtClean="0"/>
              <a:t>Заключение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428750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Подводя итоги, хочется отметить, что наш проект полностью соответствует предоставленным требованиям, а то есть заданной массе и стоимости аппарата. И более того, по нашим расчетам, мы полностью сможем проделать заданные научные задачи.  Исходя из всего вышеперечисленного, можно сказать, что большинство условий нами были учтены, и вероятность успешного исхода будущего запуска достаточно высока.</a:t>
            </a:r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023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038350"/>
            <a:ext cx="6859788" cy="1028700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/>
              <a:t>Спасибо за внимание!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8493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 стрелкой 2"/>
          <p:cNvCxnSpPr/>
          <p:nvPr/>
        </p:nvCxnSpPr>
        <p:spPr>
          <a:xfrm>
            <a:off x="5209591" y="1058709"/>
            <a:ext cx="1696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 flipH="1">
            <a:off x="2738942" y="1885950"/>
            <a:ext cx="29573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3621691" y="2224141"/>
            <a:ext cx="34917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2952504" y="3975497"/>
            <a:ext cx="2736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07" name="TextBox 5"/>
          <p:cNvSpPr txBox="1">
            <a:spLocks noChangeArrowheads="1"/>
          </p:cNvSpPr>
          <p:nvPr/>
        </p:nvSpPr>
        <p:spPr bwMode="auto">
          <a:xfrm>
            <a:off x="5221280" y="774016"/>
            <a:ext cx="138903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/>
              <a:t>Отсек парашюта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2865979" y="1486592"/>
            <a:ext cx="2438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/>
              <a:t>Отсек основной </a:t>
            </a:r>
            <a:r>
              <a:rPr kumimoji="0" lang="ru-RU" altLang="ru-RU" sz="1400" dirty="0" err="1" smtClean="0"/>
              <a:t>элсектроники</a:t>
            </a:r>
            <a:endParaRPr kumimoji="0" lang="ru-RU" altLang="ru-RU" sz="1400" dirty="0"/>
          </a:p>
        </p:txBody>
      </p:sp>
      <p:sp>
        <p:nvSpPr>
          <p:cNvPr id="25609" name="TextBox 15"/>
          <p:cNvSpPr txBox="1">
            <a:spLocks noChangeArrowheads="1"/>
          </p:cNvSpPr>
          <p:nvPr/>
        </p:nvSpPr>
        <p:spPr bwMode="auto">
          <a:xfrm>
            <a:off x="2915817" y="3679582"/>
            <a:ext cx="1747977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Биологический отсек</a:t>
            </a:r>
            <a:endParaRPr kumimoji="0" lang="ru-RU" altLang="ru-RU" sz="1400" dirty="0"/>
          </a:p>
        </p:txBody>
      </p:sp>
      <p:cxnSp>
        <p:nvCxnSpPr>
          <p:cNvPr id="4" name="Прямая со стрелкой 3"/>
          <p:cNvCxnSpPr/>
          <p:nvPr/>
        </p:nvCxnSpPr>
        <p:spPr>
          <a:xfrm flipH="1">
            <a:off x="2738942" y="2989413"/>
            <a:ext cx="21975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11" name="TextBox 12"/>
          <p:cNvSpPr txBox="1">
            <a:spLocks noChangeArrowheads="1"/>
          </p:cNvSpPr>
          <p:nvPr/>
        </p:nvSpPr>
        <p:spPr bwMode="auto">
          <a:xfrm>
            <a:off x="2882960" y="2713192"/>
            <a:ext cx="16490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/>
              <a:t>Каркасные стержни</a:t>
            </a:r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505806" y="3489722"/>
            <a:ext cx="2808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13" name="TextBox 18"/>
          <p:cNvSpPr txBox="1">
            <a:spLocks noChangeArrowheads="1"/>
          </p:cNvSpPr>
          <p:nvPr/>
        </p:nvSpPr>
        <p:spPr bwMode="auto">
          <a:xfrm>
            <a:off x="4577245" y="3219452"/>
            <a:ext cx="162832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/>
              <a:t>Выкидные стержни</a:t>
            </a:r>
          </a:p>
        </p:txBody>
      </p:sp>
      <p:sp>
        <p:nvSpPr>
          <p:cNvPr id="25614" name="TextBox 19"/>
          <p:cNvSpPr txBox="1">
            <a:spLocks noChangeArrowheads="1"/>
          </p:cNvSpPr>
          <p:nvPr/>
        </p:nvSpPr>
        <p:spPr bwMode="auto">
          <a:xfrm>
            <a:off x="3550251" y="1946722"/>
            <a:ext cx="300768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Отсеки </a:t>
            </a:r>
            <a:r>
              <a:rPr kumimoji="0" lang="ru-RU" altLang="ru-RU" sz="1400" dirty="0"/>
              <a:t>дополнительной электроники</a:t>
            </a:r>
          </a:p>
        </p:txBody>
      </p:sp>
      <p:pic>
        <p:nvPicPr>
          <p:cNvPr id="2050" name="Picture 2" descr="G:\cansat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6912">
            <a:off x="1154802" y="1102853"/>
            <a:ext cx="1629396" cy="371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G:\cansat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420" y="951570"/>
            <a:ext cx="1239745" cy="38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Прямая со стрелкой 16"/>
          <p:cNvCxnSpPr/>
          <p:nvPr/>
        </p:nvCxnSpPr>
        <p:spPr>
          <a:xfrm>
            <a:off x="4538504" y="4746077"/>
            <a:ext cx="2808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8"/>
          <p:cNvSpPr txBox="1">
            <a:spLocks noChangeArrowheads="1"/>
          </p:cNvSpPr>
          <p:nvPr/>
        </p:nvSpPr>
        <p:spPr bwMode="auto">
          <a:xfrm>
            <a:off x="4609941" y="4475807"/>
            <a:ext cx="247420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/>
              <a:t>Термисторы(внутри стержней)</a:t>
            </a:r>
          </a:p>
        </p:txBody>
      </p:sp>
      <p:sp>
        <p:nvSpPr>
          <p:cNvPr id="25" name="Название 1"/>
          <p:cNvSpPr txBox="1">
            <a:spLocks/>
          </p:cNvSpPr>
          <p:nvPr/>
        </p:nvSpPr>
        <p:spPr>
          <a:xfrm>
            <a:off x="779464" y="221460"/>
            <a:ext cx="7583488" cy="4917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dirty="0" smtClean="0"/>
              <a:t>Конструкция аппарата</a:t>
            </a:r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363151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ggg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3808" y="971550"/>
            <a:ext cx="4114800" cy="3086100"/>
          </a:xfrm>
        </p:spPr>
      </p:pic>
      <p:sp>
        <p:nvSpPr>
          <p:cNvPr id="3" name="Название 1"/>
          <p:cNvSpPr txBox="1">
            <a:spLocks/>
          </p:cNvSpPr>
          <p:nvPr/>
        </p:nvSpPr>
        <p:spPr>
          <a:xfrm>
            <a:off x="779464" y="221460"/>
            <a:ext cx="7583488" cy="4917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dirty="0" smtClean="0"/>
              <a:t>Конструкция аппарата</a:t>
            </a:r>
            <a:endParaRPr lang="ru-RU" altLang="ru-RU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895600" y="4400550"/>
            <a:ext cx="3349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Механизм выбрасывания стержня-зонда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133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5437" y="57150"/>
            <a:ext cx="6859788" cy="1028700"/>
          </a:xfrm>
        </p:spPr>
        <p:txBody>
          <a:bodyPr/>
          <a:lstStyle/>
          <a:p>
            <a:pPr algn="ctr"/>
            <a:r>
              <a:rPr lang="ru-RU" dirty="0" smtClean="0"/>
              <a:t>Этапы полёта</a:t>
            </a:r>
            <a:endParaRPr lang="ru-RU" dirty="0"/>
          </a:p>
        </p:txBody>
      </p:sp>
      <p:pic>
        <p:nvPicPr>
          <p:cNvPr id="4098" name="Picture 2" descr="H:\flig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73" y="1352550"/>
            <a:ext cx="5019788" cy="35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71761" y="4344996"/>
            <a:ext cx="7803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761" y="4009493"/>
            <a:ext cx="55367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Старт</a:t>
            </a:r>
            <a:endParaRPr kumimoji="0" lang="ru-RU" alt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19361" y="1916653"/>
            <a:ext cx="1713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381000" y="1570567"/>
            <a:ext cx="17514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Отделение от ракеты</a:t>
            </a:r>
            <a:endParaRPr kumimoji="0" lang="ru-RU" alt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848361" y="1989699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848361" y="1627759"/>
            <a:ext cx="3514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Выпуск парашюта и выкидывание стержней</a:t>
            </a:r>
            <a:endParaRPr kumimoji="0" lang="ru-RU" altLang="ru-RU" sz="1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5372361" y="2801397"/>
            <a:ext cx="19906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72361" y="2439457"/>
            <a:ext cx="20878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Спуск и передача данных</a:t>
            </a:r>
            <a:endParaRPr kumimoji="0" lang="ru-RU" altLang="ru-RU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81748" y="4395773"/>
            <a:ext cx="225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6281747" y="4033833"/>
            <a:ext cx="229588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Посадка и передача данных</a:t>
            </a:r>
            <a:endParaRPr kumimoji="0"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11955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106" y="171450"/>
            <a:ext cx="6859788" cy="10287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Моделирование движения стержней-зондов в почве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 smtClean="0"/>
                  <a:t>Сопротивление почвы смятию стержнями аналогично силе упругости и рассчитывается по формуле: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∗2∗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∗3∗1.3∗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Через закон сохранения энергии возможно выразить глубину погружения стержней аппарата от скорости спуска и твердости почвы: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90" t="-1578" r="-11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0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776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/>
              <a:t>Моделирование движения стержней-зондов в почве</a:t>
            </a:r>
          </a:p>
        </p:txBody>
      </p:sp>
      <p:pic>
        <p:nvPicPr>
          <p:cNvPr id="4" name="Picture 2" descr="F:\depth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819150"/>
            <a:ext cx="5791200" cy="422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10113" y="8534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(</a:t>
            </a:r>
            <a:r>
              <a:rPr lang="ru-RU" dirty="0" smtClean="0"/>
              <a:t>м</a:t>
            </a:r>
            <a:r>
              <a:rPr lang="en-US" dirty="0" smtClean="0"/>
              <a:t>/c)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129" y="455295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(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м</a:t>
            </a:r>
            <a:r>
              <a:rPr lang="ru-RU" baseline="30000" dirty="0" smtClean="0"/>
              <a:t>3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𝑣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6117" y="862548"/>
            <a:ext cx="3059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Определение оптимальной скорости</a:t>
            </a:r>
          </a:p>
          <a:p>
            <a:r>
              <a:rPr lang="ru-RU" dirty="0" smtClean="0"/>
              <a:t>спуска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066561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=15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68356" y="310515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5871" y="3273445"/>
            <a:ext cx="293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Пределы возможной твердости</a:t>
            </a:r>
          </a:p>
          <a:p>
            <a:r>
              <a:rPr lang="ru-RU" dirty="0" smtClean="0"/>
              <a:t>почвы изменяются</a:t>
            </a:r>
          </a:p>
          <a:p>
            <a:r>
              <a:rPr lang="ru-RU" dirty="0" smtClean="0"/>
              <a:t>от 10</a:t>
            </a:r>
            <a:r>
              <a:rPr lang="en-US" dirty="0" smtClean="0"/>
              <a:t>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вспаханное поле)</a:t>
            </a:r>
          </a:p>
          <a:p>
            <a:r>
              <a:rPr lang="ru-RU" dirty="0" smtClean="0"/>
              <a:t>до 50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ru-RU" baseline="30000" dirty="0" smtClean="0"/>
              <a:t>3</a:t>
            </a:r>
            <a:r>
              <a:rPr lang="ru-RU" dirty="0" smtClean="0"/>
              <a:t> (грунтовая дорога)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16" y="2266950"/>
            <a:ext cx="293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Скорость спуска аппарата заданная регламентом сореванования – от 5 до 11 м</a:t>
            </a:r>
            <a:r>
              <a:rPr lang="en-US" dirty="0" smtClean="0"/>
              <a:t>/c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724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99271" y="14816"/>
            <a:ext cx="6859788" cy="10287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Моделирование движения стержней-зондов в почве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4"/>
              <p:cNvSpPr>
                <a:spLocks noGrp="1"/>
              </p:cNvSpPr>
              <p:nvPr>
                <p:ph idx="1"/>
              </p:nvPr>
            </p:nvSpPr>
            <p:spPr>
              <a:xfrm>
                <a:off x="113140" y="1371603"/>
                <a:ext cx="4397461" cy="353737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Движение тела под действием пружины описывается формулой:</a:t>
                </a:r>
              </a:p>
              <a:p>
                <a:r>
                  <a:rPr lang="en-US" dirty="0"/>
                  <a:t>X(t)=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den>
                        </m:f>
                      </m:e>
                    </m:rad>
                    <m:r>
                      <a:rPr lang="en-US">
                        <a:latin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sin</m:t>
                    </m:r>
                    <m:r>
                      <a:rPr lang="en-US">
                        <a:latin typeface="Cambria Math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t</m:t>
                    </m:r>
                    <m:r>
                      <a:rPr lang="en-US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</a:t>
                </a:r>
                <a:r>
                  <a:rPr lang="en-US" dirty="0"/>
                  <a:t>(t)=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cos</m:t>
                    </m:r>
                    <m:r>
                      <a:rPr lang="en-US">
                        <a:latin typeface="Cambria Math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t</m:t>
                    </m:r>
                    <m:r>
                      <a:rPr lang="en-US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a(t)=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cos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den>
                            </m:f>
                          </m:e>
                        </m:rad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t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ru-RU" dirty="0" smtClean="0"/>
                  <a:t>Из </a:t>
                </a:r>
                <a:r>
                  <a:rPr lang="ru-RU" dirty="0" smtClean="0"/>
                  <a:t>графика функций видно, что ускорение не превышает 140</a:t>
                </a:r>
                <a:r>
                  <a:rPr lang="en-US" dirty="0" smtClean="0"/>
                  <a:t>g</a:t>
                </a:r>
                <a:r>
                  <a:rPr lang="ru-RU" dirty="0" smtClean="0"/>
                  <a:t> и длится не более 10 </a:t>
                </a:r>
                <a:r>
                  <a:rPr lang="ru-RU" dirty="0" err="1" smtClean="0"/>
                  <a:t>мс</a:t>
                </a:r>
                <a:r>
                  <a:rPr lang="ru-RU" dirty="0" smtClean="0"/>
                  <a:t>, что является приемлемыми значениями для конструкции.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140" y="1371603"/>
                <a:ext cx="4397461" cy="3537377"/>
              </a:xfrm>
              <a:blipFill rotWithShape="0">
                <a:blip r:embed="rId2"/>
                <a:stretch>
                  <a:fillRect l="-1526" t="-2069" r="-2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F:\depth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2550"/>
            <a:ext cx="4374462" cy="332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0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609600"/>
          </a:xfrm>
        </p:spPr>
        <p:txBody>
          <a:bodyPr>
            <a:normAutofit/>
          </a:bodyPr>
          <a:lstStyle/>
          <a:p>
            <a:r>
              <a:rPr lang="ru-RU" dirty="0" smtClean="0"/>
              <a:t>Расчет парашюта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b="1" u="sng" dirty="0" smtClean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Задачи парашюта</a:t>
            </a:r>
            <a:r>
              <a:rPr lang="en-US" b="1" u="sng" dirty="0" smtClean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:</a:t>
            </a:r>
            <a:endParaRPr lang="ru-RU" b="1" u="sng" dirty="0" smtClean="0">
              <a:ln>
                <a:solidFill>
                  <a:schemeClr val="tx2">
                    <a:lumMod val="75000"/>
                  </a:schemeClr>
                </a:solidFill>
              </a:ln>
            </a:endParaRPr>
          </a:p>
          <a:p>
            <a:pPr marL="342897" indent="-342897">
              <a:buFont typeface="Wingdings" pitchFamily="2" charset="2"/>
              <a:buChar char="ü"/>
            </a:pP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Сориентировать аппарат перпендикулярно к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поверхности земли.</a:t>
            </a:r>
          </a:p>
          <a:p>
            <a:pPr marL="342897" indent="-342897">
              <a:buFont typeface="Wingdings" pitchFamily="2" charset="2"/>
              <a:buChar char="ü"/>
            </a:pP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Обеспечить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скорость приземления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аппарата 8м/с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при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массе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 0.35кг.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27325" y="3409950"/>
                <a:ext cx="3422491" cy="120802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2100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V</a:t>
                </a:r>
                <a14:m>
                  <m:oMath xmlns:m="http://schemas.openxmlformats.org/officeDocument/2006/math">
                    <m:r>
                      <a:rPr lang="en-US" sz="2100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l-GR" sz="2100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𝜋</m:t>
                    </m:r>
                    <m:sSup>
                      <m:sSupPr>
                        <m:ctrlPr>
                          <a:rPr lang="en-US" sz="21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sz="2100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h=68.4</a:t>
                </a:r>
                <a:r>
                  <a:rPr lang="ru-RU" sz="2100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см3.</a:t>
                </a:r>
              </a:p>
              <a:p>
                <a:endParaRPr lang="ru-RU" sz="2100" dirty="0">
                  <a:solidFill>
                    <a:srgbClr val="000000"/>
                  </a:solidFill>
                </a:endParaRPr>
              </a:p>
              <a:p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Где: </a:t>
                </a:r>
                <a:r>
                  <a:rPr lang="en-US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R=</a:t>
                </a:r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 3,3 см</a:t>
                </a:r>
                <a:endParaRPr lang="en-US" sz="1600" dirty="0">
                  <a:ln>
                    <a:solidFill>
                      <a:srgbClr val="000000">
                        <a:lumMod val="65000"/>
                      </a:srgbClr>
                    </a:solidFill>
                  </a:ln>
                  <a:solidFill>
                    <a:srgbClr val="000000"/>
                  </a:solidFill>
                </a:endParaRPr>
              </a:p>
              <a:p>
                <a:r>
                  <a:rPr lang="en-US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h=2</a:t>
                </a:r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см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325" y="3409950"/>
                <a:ext cx="3422491" cy="1208023"/>
              </a:xfrm>
              <a:prstGeom prst="rect">
                <a:avLst/>
              </a:prstGeom>
              <a:blipFill rotWithShape="1">
                <a:blip r:embed="rId2"/>
                <a:stretch>
                  <a:fillRect l="-2482" t="-2985" b="-5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10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780</Words>
  <Application>Microsoft Office PowerPoint</Application>
  <PresentationFormat>On-screen Show (16:9)</PresentationFormat>
  <Paragraphs>241</Paragraphs>
  <Slides>22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Corbel</vt:lpstr>
      <vt:lpstr>Times New Roman</vt:lpstr>
      <vt:lpstr>Wingdings</vt:lpstr>
      <vt:lpstr>Digital Blue Tunnel 16x9</vt:lpstr>
      <vt:lpstr>Точечный рисунок</vt:lpstr>
      <vt:lpstr>Проект CanSat команды «Granum»</vt:lpstr>
      <vt:lpstr>Цель проекта</vt:lpstr>
      <vt:lpstr>PowerPoint Presentation</vt:lpstr>
      <vt:lpstr>PowerPoint Presentation</vt:lpstr>
      <vt:lpstr>Этапы полёта</vt:lpstr>
      <vt:lpstr>Моделирование движения стержней-зондов в почве</vt:lpstr>
      <vt:lpstr>Моделирование движения стержней-зондов в почве</vt:lpstr>
      <vt:lpstr>Моделирование движения стержней-зондов в почве</vt:lpstr>
      <vt:lpstr>Расчет парашюта</vt:lpstr>
      <vt:lpstr>Аэродинамический расчет парашюта</vt:lpstr>
      <vt:lpstr>PowerPoint Presentation</vt:lpstr>
      <vt:lpstr>PowerPoint Presentation</vt:lpstr>
      <vt:lpstr>Система измерения электрического сопротивления почвы</vt:lpstr>
      <vt:lpstr>Блок переключения стержня</vt:lpstr>
      <vt:lpstr>Датчики</vt:lpstr>
      <vt:lpstr>Накопление собранных данных</vt:lpstr>
      <vt:lpstr>Наземная обработка полученных данных</vt:lpstr>
      <vt:lpstr>Наземная обработка полученных данных</vt:lpstr>
      <vt:lpstr>Масса аппарата</vt:lpstr>
      <vt:lpstr>Аварийные ситуации</vt:lpstr>
      <vt:lpstr>Заключение 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Expert</dc:creator>
  <cp:lastModifiedBy>boris</cp:lastModifiedBy>
  <cp:revision>83</cp:revision>
  <dcterms:created xsi:type="dcterms:W3CDTF">2014-04-17T22:11:49Z</dcterms:created>
  <dcterms:modified xsi:type="dcterms:W3CDTF">2016-01-30T22:40:09Z</dcterms:modified>
</cp:coreProperties>
</file>